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6"/>
  </p:notesMasterIdLst>
  <p:sldIdLst>
    <p:sldId id="256" r:id="rId2"/>
    <p:sldId id="588" r:id="rId3"/>
    <p:sldId id="589" r:id="rId4"/>
    <p:sldId id="590" r:id="rId5"/>
    <p:sldId id="592" r:id="rId6"/>
    <p:sldId id="632" r:id="rId7"/>
    <p:sldId id="752" r:id="rId8"/>
    <p:sldId id="754" r:id="rId9"/>
    <p:sldId id="761" r:id="rId10"/>
    <p:sldId id="631" r:id="rId11"/>
    <p:sldId id="776" r:id="rId12"/>
    <p:sldId id="762" r:id="rId13"/>
    <p:sldId id="716" r:id="rId14"/>
    <p:sldId id="717" r:id="rId15"/>
    <p:sldId id="718" r:id="rId16"/>
    <p:sldId id="719" r:id="rId17"/>
    <p:sldId id="720" r:id="rId18"/>
    <p:sldId id="721" r:id="rId19"/>
    <p:sldId id="722" r:id="rId20"/>
    <p:sldId id="723" r:id="rId21"/>
    <p:sldId id="724" r:id="rId22"/>
    <p:sldId id="725" r:id="rId23"/>
    <p:sldId id="726" r:id="rId24"/>
    <p:sldId id="727" r:id="rId25"/>
    <p:sldId id="728" r:id="rId26"/>
    <p:sldId id="729" r:id="rId27"/>
    <p:sldId id="730" r:id="rId28"/>
    <p:sldId id="731" r:id="rId29"/>
    <p:sldId id="732" r:id="rId30"/>
    <p:sldId id="733" r:id="rId31"/>
    <p:sldId id="734" r:id="rId32"/>
    <p:sldId id="735" r:id="rId33"/>
    <p:sldId id="736" r:id="rId34"/>
    <p:sldId id="737" r:id="rId35"/>
    <p:sldId id="738" r:id="rId36"/>
    <p:sldId id="750" r:id="rId37"/>
    <p:sldId id="749" r:id="rId38"/>
    <p:sldId id="739" r:id="rId39"/>
    <p:sldId id="763" r:id="rId40"/>
    <p:sldId id="777" r:id="rId41"/>
    <p:sldId id="601" r:id="rId42"/>
    <p:sldId id="599" r:id="rId43"/>
    <p:sldId id="600" r:id="rId44"/>
    <p:sldId id="602" r:id="rId45"/>
    <p:sldId id="605" r:id="rId46"/>
    <p:sldId id="607" r:id="rId47"/>
    <p:sldId id="608" r:id="rId48"/>
    <p:sldId id="652" r:id="rId49"/>
    <p:sldId id="635" r:id="rId50"/>
    <p:sldId id="609" r:id="rId51"/>
    <p:sldId id="636" r:id="rId52"/>
    <p:sldId id="655" r:id="rId53"/>
    <p:sldId id="653" r:id="rId54"/>
    <p:sldId id="654" r:id="rId55"/>
    <p:sldId id="659" r:id="rId56"/>
    <p:sldId id="623" r:id="rId57"/>
    <p:sldId id="624" r:id="rId58"/>
    <p:sldId id="625" r:id="rId59"/>
    <p:sldId id="626" r:id="rId60"/>
    <p:sldId id="627" r:id="rId61"/>
    <p:sldId id="628" r:id="rId62"/>
    <p:sldId id="699" r:id="rId63"/>
    <p:sldId id="700" r:id="rId64"/>
    <p:sldId id="662" r:id="rId65"/>
    <p:sldId id="764" r:id="rId66"/>
    <p:sldId id="751" r:id="rId67"/>
    <p:sldId id="765" r:id="rId68"/>
    <p:sldId id="773" r:id="rId69"/>
    <p:sldId id="775" r:id="rId70"/>
    <p:sldId id="746" r:id="rId71"/>
    <p:sldId id="745" r:id="rId72"/>
    <p:sldId id="766" r:id="rId73"/>
    <p:sldId id="744" r:id="rId74"/>
    <p:sldId id="741" r:id="rId75"/>
    <p:sldId id="748" r:id="rId76"/>
    <p:sldId id="747" r:id="rId77"/>
    <p:sldId id="767" r:id="rId78"/>
    <p:sldId id="757" r:id="rId79"/>
    <p:sldId id="758" r:id="rId80"/>
    <p:sldId id="759" r:id="rId81"/>
    <p:sldId id="760" r:id="rId82"/>
    <p:sldId id="768" r:id="rId83"/>
    <p:sldId id="594" r:id="rId84"/>
    <p:sldId id="595" r:id="rId85"/>
    <p:sldId id="596" r:id="rId86"/>
    <p:sldId id="692" r:id="rId87"/>
    <p:sldId id="693" r:id="rId88"/>
    <p:sldId id="694" r:id="rId89"/>
    <p:sldId id="873" r:id="rId90"/>
    <p:sldId id="874" r:id="rId91"/>
    <p:sldId id="696" r:id="rId92"/>
    <p:sldId id="872" r:id="rId93"/>
    <p:sldId id="697" r:id="rId94"/>
    <p:sldId id="698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122DCA-2BFF-4C07-B312-A819CFDB2B57}">
          <p14:sldIdLst>
            <p14:sldId id="256"/>
            <p14:sldId id="588"/>
            <p14:sldId id="589"/>
            <p14:sldId id="590"/>
            <p14:sldId id="592"/>
            <p14:sldId id="632"/>
            <p14:sldId id="752"/>
            <p14:sldId id="754"/>
            <p14:sldId id="761"/>
            <p14:sldId id="631"/>
            <p14:sldId id="776"/>
            <p14:sldId id="762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50"/>
            <p14:sldId id="749"/>
            <p14:sldId id="739"/>
            <p14:sldId id="763"/>
            <p14:sldId id="777"/>
            <p14:sldId id="601"/>
            <p14:sldId id="599"/>
            <p14:sldId id="600"/>
            <p14:sldId id="602"/>
            <p14:sldId id="605"/>
            <p14:sldId id="607"/>
            <p14:sldId id="608"/>
            <p14:sldId id="652"/>
            <p14:sldId id="635"/>
            <p14:sldId id="609"/>
            <p14:sldId id="636"/>
            <p14:sldId id="655"/>
            <p14:sldId id="653"/>
            <p14:sldId id="654"/>
            <p14:sldId id="659"/>
            <p14:sldId id="623"/>
            <p14:sldId id="624"/>
            <p14:sldId id="625"/>
            <p14:sldId id="626"/>
            <p14:sldId id="627"/>
            <p14:sldId id="628"/>
            <p14:sldId id="699"/>
            <p14:sldId id="700"/>
            <p14:sldId id="662"/>
            <p14:sldId id="764"/>
            <p14:sldId id="751"/>
            <p14:sldId id="765"/>
            <p14:sldId id="773"/>
            <p14:sldId id="775"/>
            <p14:sldId id="746"/>
            <p14:sldId id="745"/>
            <p14:sldId id="766"/>
            <p14:sldId id="744"/>
            <p14:sldId id="741"/>
            <p14:sldId id="748"/>
            <p14:sldId id="747"/>
            <p14:sldId id="767"/>
            <p14:sldId id="757"/>
            <p14:sldId id="758"/>
            <p14:sldId id="759"/>
            <p14:sldId id="760"/>
            <p14:sldId id="768"/>
            <p14:sldId id="594"/>
            <p14:sldId id="595"/>
            <p14:sldId id="596"/>
          </p14:sldIdLst>
        </p14:section>
        <p14:section name="pca harris" id="{F547E2AB-1EAF-48C1-A225-C45EF0322603}">
          <p14:sldIdLst>
            <p14:sldId id="692"/>
            <p14:sldId id="693"/>
            <p14:sldId id="694"/>
            <p14:sldId id="873"/>
            <p14:sldId id="874"/>
            <p14:sldId id="696"/>
            <p14:sldId id="872"/>
            <p14:sldId id="697"/>
            <p14:sldId id="6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>
        <p:guide orient="horz" pos="2160"/>
        <p:guide pos="3840"/>
        <p:guide orient="horz" pos="4319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{\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LoG</a:t>
            </a:r>
            <a:r>
              <a:rPr lang="en-US" dirty="0"/>
              <a:t>}(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\Delta_{(</a:t>
            </a:r>
            <a:r>
              <a:rPr lang="en-US" dirty="0" err="1"/>
              <a:t>x,y</a:t>
            </a:r>
            <a:r>
              <a:rPr lang="en-US" dirty="0"/>
              <a:t>)}G(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x^2} +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y^2}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{1}{\pi\sigma^4} \left(\</a:t>
            </a:r>
            <a:r>
              <a:rPr lang="en-US" dirty="0" err="1"/>
              <a:t>frac</a:t>
            </a:r>
            <a:r>
              <a:rPr lang="en-US" dirty="0"/>
              <a:t>{x^2+y^2}{2\sigma^2}-1\right){\</a:t>
            </a:r>
            <a:r>
              <a:rPr lang="en-US" dirty="0" err="1"/>
              <a:t>rm</a:t>
            </a:r>
            <a:r>
              <a:rPr lang="en-US" dirty="0"/>
              <a:t> e}^{-\</a:t>
            </a:r>
            <a:r>
              <a:rPr lang="en-US" dirty="0" err="1"/>
              <a:t>frac</a:t>
            </a:r>
            <a:r>
              <a:rPr lang="en-US" dirty="0"/>
              <a:t>{x^2+y^2}{2\sigma^2}}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03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endParaRPr lang="en-US" dirty="0"/>
          </a:p>
          <a:p>
            <a:r>
              <a:rPr lang="en-US" dirty="0"/>
              <a:t>x^{T}\left(e_{1} e_{2}\right)\left(\begin{array}{cc}{\lambda_{1}} \\ {} &amp; {\lambda_{2}}\end{array}\right)\left(\begin{array}{c}{e_{1}^{T}} \\ {e_{2}^{T}}\end{array}\right) x=1</a:t>
            </a:r>
          </a:p>
          <a:p>
            <a:endParaRPr lang="en-US" dirty="0"/>
          </a:p>
          <a:p>
            <a:r>
              <a:rPr lang="en-US" dirty="0"/>
              <a:t>\\</a:t>
            </a:r>
          </a:p>
          <a:p>
            <a:r>
              <a:rPr lang="en-US" dirty="0"/>
              <a:t> \lambda_{1} x^{T} e_{1} e_{1}^{T} x+\lambda_{2} x^{T} e_{2} e_{2}^{T} x =1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\frac{\left(e_{1}^{T} x\right)^{2}}{\left(\frac{1}{\sqrt{\lambda_{1}}}\right)^{2}}+\frac{\left(e_{2}^{T} x\right)^{2}}{\left(\frac{1}{\sqrt{\lambda_{2}}}\right)^{2}}=1</a:t>
            </a:r>
          </a:p>
          <a:p>
            <a:endParaRPr lang="en-US" dirty="0"/>
          </a:p>
          <a:p>
            <a:r>
              <a:rPr lang="en-US" dirty="0"/>
              <a:t>=============================================</a:t>
            </a:r>
          </a:p>
          <a:p>
            <a:endParaRPr lang="en-US" dirty="0"/>
          </a:p>
          <a:p>
            <a:r>
              <a:rPr lang="en-US" dirty="0"/>
              <a:t>\frac{(x \cos (\theta)+y \sin (\theta))^{2}}{a^2}+\frac{(x \sin (\theta)-y \cos (\theta))^2}{b^{2}}=1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0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4F949-82A5-4D3D-BD83-D7F98958187F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4F949-82A5-4D3D-BD83-D7F98958187F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74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2F8AC-5B45-42CB-9735-3EB7A7C8F900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65837" cy="3413125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3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5A9006-87B5-46C9-9E96-6AA3839CC93E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0BA7A5-3491-45A6-9E3B-1789197AE14A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06E027-5420-4928-A7CA-206C85BCA021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\begin{align}</a:t>
            </a:r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</a:t>
            </a:r>
            <a:r>
              <a:rPr lang="en-US" dirty="0" err="1"/>
              <a:t>Cov</a:t>
            </a:r>
            <a:r>
              <a:rPr lang="en-US" dirty="0"/>
              <a:t>}(X,Y) &amp;= \</a:t>
            </a:r>
            <a:r>
              <a:rPr lang="en-US" dirty="0" err="1"/>
              <a:t>operatorname</a:t>
            </a:r>
            <a:r>
              <a:rPr lang="en-US" dirty="0"/>
              <a:t>{E}\left[(X - \</a:t>
            </a:r>
            <a:r>
              <a:rPr lang="en-US" dirty="0" err="1"/>
              <a:t>operatorname</a:t>
            </a:r>
            <a:r>
              <a:rPr lang="en-US" dirty="0"/>
              <a:t>{E}[X])(Y - \</a:t>
            </a:r>
            <a:r>
              <a:rPr lang="en-US" dirty="0" err="1"/>
              <a:t>operatorname</a:t>
            </a:r>
            <a:r>
              <a:rPr lang="en-US" dirty="0"/>
              <a:t>{E}[Y])\right] \</a:t>
            </a:r>
            <a:r>
              <a:rPr lang="en-US" dirty="0" err="1"/>
              <a:t>nonumber</a:t>
            </a:r>
            <a:r>
              <a:rPr lang="en-US" dirty="0"/>
              <a:t>\\</a:t>
            </a:r>
          </a:p>
          <a:p>
            <a:r>
              <a:rPr lang="en-US" dirty="0"/>
              <a:t>&amp;= \</a:t>
            </a:r>
            <a:r>
              <a:rPr lang="en-US" dirty="0" err="1"/>
              <a:t>operatorname</a:t>
            </a:r>
            <a:r>
              <a:rPr lang="en-US" dirty="0"/>
              <a:t>{E}\left[XY -X\</a:t>
            </a:r>
            <a:r>
              <a:rPr lang="en-US" dirty="0" err="1"/>
              <a:t>operatorname</a:t>
            </a:r>
            <a:r>
              <a:rPr lang="en-US" dirty="0"/>
              <a:t>{E}[Y] -Y\</a:t>
            </a:r>
            <a:r>
              <a:rPr lang="en-US" dirty="0" err="1"/>
              <a:t>operatorname</a:t>
            </a:r>
            <a:r>
              <a:rPr lang="en-US" dirty="0"/>
              <a:t>{E}[X] + 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{E}[Y]\right] \</a:t>
            </a:r>
            <a:r>
              <a:rPr lang="en-US" dirty="0" err="1"/>
              <a:t>nonumber</a:t>
            </a:r>
            <a:r>
              <a:rPr lang="en-US" dirty="0"/>
              <a:t>\\</a:t>
            </a:r>
          </a:p>
          <a:p>
            <a:r>
              <a:rPr lang="en-US" dirty="0"/>
              <a:t>&amp;= \</a:t>
            </a:r>
            <a:r>
              <a:rPr lang="en-US" dirty="0" err="1"/>
              <a:t>operatorname</a:t>
            </a:r>
            <a:r>
              <a:rPr lang="en-US" dirty="0"/>
              <a:t>{E}\left[XY\right] - 2\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 + 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 \</a:t>
            </a:r>
            <a:r>
              <a:rPr lang="en-US" dirty="0" err="1"/>
              <a:t>nonumber</a:t>
            </a:r>
            <a:r>
              <a:rPr lang="en-US" dirty="0"/>
              <a:t>\\</a:t>
            </a:r>
          </a:p>
          <a:p>
            <a:r>
              <a:rPr lang="en-US" dirty="0"/>
              <a:t>&amp;= \</a:t>
            </a:r>
            <a:r>
              <a:rPr lang="en-US" dirty="0" err="1"/>
              <a:t>operatorname</a:t>
            </a:r>
            <a:r>
              <a:rPr lang="en-US" dirty="0"/>
              <a:t>{E}\left[XY\right] -\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  \</a:t>
            </a:r>
            <a:r>
              <a:rPr lang="en-US" dirty="0" err="1"/>
              <a:t>nonumber</a:t>
            </a:r>
            <a:endParaRPr lang="en-US" dirty="0"/>
          </a:p>
          <a:p>
            <a:r>
              <a:rPr lang="en-US" dirty="0"/>
              <a:t>\end{align}</a:t>
            </a:r>
          </a:p>
          <a:p>
            <a:endParaRPr lang="en-US" dirty="0"/>
          </a:p>
          <a:p>
            <a:r>
              <a:rPr lang="en-US" dirty="0"/>
              <a:t>=================================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{K}_{\</a:t>
            </a:r>
            <a:r>
              <a:rPr lang="en-US" dirty="0" err="1"/>
              <a:t>mathbf</a:t>
            </a:r>
            <a:r>
              <a:rPr lang="en-US" dirty="0"/>
              <a:t>{X}\</a:t>
            </a:r>
            <a:r>
              <a:rPr lang="en-US" dirty="0" err="1"/>
              <a:t>mathbf</a:t>
            </a:r>
            <a:r>
              <a:rPr lang="en-US" dirty="0"/>
              <a:t>{X}} = \</a:t>
            </a:r>
            <a:r>
              <a:rPr lang="en-US" dirty="0" err="1"/>
              <a:t>operatorname</a:t>
            </a:r>
            <a:r>
              <a:rPr lang="en-US" dirty="0"/>
              <a:t>{</a:t>
            </a:r>
            <a:r>
              <a:rPr lang="en-US" dirty="0" err="1"/>
              <a:t>cov</a:t>
            </a:r>
            <a:r>
              <a:rPr lang="en-US" dirty="0"/>
              <a:t>}[\</a:t>
            </a:r>
            <a:r>
              <a:rPr lang="en-US" dirty="0" err="1"/>
              <a:t>mathbf</a:t>
            </a:r>
            <a:r>
              <a:rPr lang="en-US" dirty="0"/>
              <a:t>{X},\</a:t>
            </a:r>
            <a:r>
              <a:rPr lang="en-US" dirty="0" err="1"/>
              <a:t>mathbf</a:t>
            </a:r>
            <a:r>
              <a:rPr lang="en-US" dirty="0"/>
              <a:t>{Y}] = \</a:t>
            </a:r>
            <a:r>
              <a:rPr lang="en-US" dirty="0" err="1"/>
              <a:t>operatorname</a:t>
            </a:r>
            <a:r>
              <a:rPr lang="en-US" dirty="0"/>
              <a:t>{E}[(\</a:t>
            </a:r>
            <a:r>
              <a:rPr lang="en-US" dirty="0" err="1"/>
              <a:t>mathbf</a:t>
            </a:r>
            <a:r>
              <a:rPr lang="en-US" dirty="0"/>
              <a:t>{X}-\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mu_X</a:t>
            </a:r>
            <a:r>
              <a:rPr lang="en-US" dirty="0"/>
              <a:t>})(\</a:t>
            </a:r>
            <a:r>
              <a:rPr lang="en-US" dirty="0" err="1"/>
              <a:t>mathbf</a:t>
            </a:r>
            <a:r>
              <a:rPr lang="en-US" dirty="0"/>
              <a:t>{Y}-\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mu_Y</a:t>
            </a:r>
            <a:r>
              <a:rPr lang="en-US" dirty="0"/>
              <a:t>})^{\</a:t>
            </a:r>
            <a:r>
              <a:rPr lang="en-US" dirty="0" err="1"/>
              <a:t>rm</a:t>
            </a:r>
            <a:r>
              <a:rPr lang="en-US" dirty="0"/>
              <a:t> T}]= \</a:t>
            </a:r>
            <a:r>
              <a:rPr lang="en-US" dirty="0" err="1"/>
              <a:t>operatorname</a:t>
            </a:r>
            <a:r>
              <a:rPr lang="en-US" dirty="0"/>
              <a:t>{E}[\</a:t>
            </a:r>
            <a:r>
              <a:rPr lang="en-US" dirty="0" err="1"/>
              <a:t>mathbf</a:t>
            </a:r>
            <a:r>
              <a:rPr lang="en-US" dirty="0"/>
              <a:t>{X} \</a:t>
            </a:r>
            <a:r>
              <a:rPr lang="en-US" dirty="0" err="1"/>
              <a:t>mathbf</a:t>
            </a:r>
            <a:r>
              <a:rPr lang="en-US" dirty="0"/>
              <a:t>{Y}^T] - 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mu_X</a:t>
            </a:r>
            <a:r>
              <a:rPr lang="en-US" dirty="0"/>
              <a:t>}\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mu_Y</a:t>
            </a:r>
            <a:r>
              <a:rPr lang="en-US" dirty="0"/>
              <a:t>}^T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50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{\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LoG</a:t>
            </a:r>
            <a:r>
              <a:rPr lang="en-US" dirty="0"/>
              <a:t>}(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\Delta_{(</a:t>
            </a:r>
            <a:r>
              <a:rPr lang="en-US" dirty="0" err="1"/>
              <a:t>x,y</a:t>
            </a:r>
            <a:r>
              <a:rPr lang="en-US" dirty="0"/>
              <a:t>)}G(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x^2} +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y^2}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{1}{\pi\sigma^4} \left(\</a:t>
            </a:r>
            <a:r>
              <a:rPr lang="en-US" dirty="0" err="1"/>
              <a:t>frac</a:t>
            </a:r>
            <a:r>
              <a:rPr lang="en-US" dirty="0"/>
              <a:t>{x^2+y^2}{2\sigma^2}-1\right){\</a:t>
            </a:r>
            <a:r>
              <a:rPr lang="en-US" dirty="0" err="1"/>
              <a:t>rm</a:t>
            </a:r>
            <a:r>
              <a:rPr lang="en-US" dirty="0"/>
              <a:t> e}^{-\</a:t>
            </a:r>
            <a:r>
              <a:rPr lang="en-US" dirty="0" err="1"/>
              <a:t>frac</a:t>
            </a:r>
            <a:r>
              <a:rPr lang="en-US" dirty="0"/>
              <a:t>{x^2+y^2}{2\sigma^2}}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03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{\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normLoG</a:t>
            </a:r>
            <a:r>
              <a:rPr lang="en-US" dirty="0"/>
              <a:t>}(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\sigma^2\Delta_{(</a:t>
            </a:r>
            <a:r>
              <a:rPr lang="en-US" dirty="0" err="1"/>
              <a:t>x,y</a:t>
            </a:r>
            <a:r>
              <a:rPr lang="en-US" dirty="0"/>
              <a:t>)}G(</a:t>
            </a:r>
            <a:r>
              <a:rPr lang="en-US" dirty="0" err="1"/>
              <a:t>x,y</a:t>
            </a:r>
            <a:r>
              <a:rPr lang="en-US" dirty="0"/>
              <a:t>;\sigma)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\sigma^2\left ( 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x^2} + \</a:t>
            </a:r>
            <a:r>
              <a:rPr lang="en-US" dirty="0" err="1"/>
              <a:t>frac</a:t>
            </a:r>
            <a:r>
              <a:rPr lang="en-US" dirty="0"/>
              <a:t>{\partial^2 G(</a:t>
            </a:r>
            <a:r>
              <a:rPr lang="en-US" dirty="0" err="1"/>
              <a:t>x,y</a:t>
            </a:r>
            <a:r>
              <a:rPr lang="en-US" dirty="0"/>
              <a:t>;\sigma)}{\partial y^2}</a:t>
            </a:r>
          </a:p>
          <a:p>
            <a:r>
              <a:rPr lang="en-US" dirty="0"/>
              <a:t>\right 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33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30C4D-B644-4BF1-B862-380B3F44348A}" type="slidenum">
              <a:rPr lang="en-US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High level idea is that corners are good.  You want to find windows that contain strong gradients AND gradients oriented in more than one direction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05B9E7-BA07-45C5-BE07-494D64FD9992}" type="slidenum">
              <a:rPr lang="en-US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A4206-02EB-4F55-B83C-8E908C558B6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3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Av = \lambda v </a:t>
            </a:r>
          </a:p>
          <a:p>
            <a:r>
              <a:rPr lang="en-US" dirty="0"/>
              <a:t>\\</a:t>
            </a:r>
          </a:p>
          <a:p>
            <a:endParaRPr lang="en-US" dirty="0"/>
          </a:p>
          <a:p>
            <a:r>
              <a:rPr lang="en-US" dirty="0"/>
              <a:t>AQ=Q\Lambda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A=Q\Lambda Q^{-1}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xrightarrow</a:t>
            </a:r>
            <a:r>
              <a:rPr lang="en-US" dirty="0"/>
              <a:t>{\text{A is real symmetric matrix}}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A=Q\Lambda Q^{T}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A=\left(\begin{array}{</a:t>
            </a:r>
            <a:r>
              <a:rPr lang="en-US" dirty="0" err="1"/>
              <a:t>ll</a:t>
            </a:r>
            <a:r>
              <a:rPr lang="en-US" dirty="0"/>
              <a:t>}{e_{1}} &amp; {e_{2}}\end{array}\right)\left(\begin{array}{cc}{\lambda_{1}} &amp; {0} \\ {0} &amp; {\lambda_{2}}\end{array}\right)\left(\begin{array}{c}{e_{1}^{T}} \\ {e_{2}^{T}}\end{array}\right)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6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4513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22-Feb-20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4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m.mcgill.ca/~langer/558/2009/lecture11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sift-scale-invariant-feature-transform-c7233dc60f37" TargetMode="Externa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dsp.stackexchange.com/a/3767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65.png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6.png"/><Relationship Id="rId5" Type="http://schemas.openxmlformats.org/officeDocument/2006/relationships/image" Target="../media/image180.png"/><Relationship Id="rId10" Type="http://schemas.openxmlformats.org/officeDocument/2006/relationships/image" Target="../media/image70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72.png"/><Relationship Id="rId11" Type="http://schemas.openxmlformats.org/officeDocument/2006/relationships/image" Target="../media/image80.png"/><Relationship Id="rId5" Type="http://schemas.openxmlformats.org/officeDocument/2006/relationships/image" Target="../media/image71.pn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73.png"/><Relationship Id="rId11" Type="http://schemas.openxmlformats.org/officeDocument/2006/relationships/image" Target="../media/image76.png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gif"/><Relationship Id="rId4" Type="http://schemas.openxmlformats.org/officeDocument/2006/relationships/image" Target="../media/image8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87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50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jpeg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bc.ca/~lowe/papers/ijcv04.pdf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2.png"/><Relationship Id="rId4" Type="http://schemas.openxmlformats.org/officeDocument/2006/relationships/image" Target="../media/image12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4.gif"/><Relationship Id="rId4" Type="http://schemas.openxmlformats.org/officeDocument/2006/relationships/image" Target="../media/image123.gi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8" descr="http://www.athoughtabroad.com/images/19.png">
            <a:extLst>
              <a:ext uri="{FF2B5EF4-FFF2-40B4-BE49-F238E27FC236}">
                <a16:creationId xmlns:a16="http://schemas.microsoft.com/office/drawing/2014/main" id="{B81C0895-495C-4C3E-9EB1-6D8FCE5C7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5048" r="1178" b="41133"/>
          <a:stretch/>
        </p:blipFill>
        <p:spPr bwMode="auto">
          <a:xfrm>
            <a:off x="166531" y="1316293"/>
            <a:ext cx="11389408" cy="369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local </a:t>
            </a:r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Locality: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features are local, so robust to occlusion and clutter =&gt; invariance to 3D change of viewpoint.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Quantity: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hundreds or thousands in a single image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Distinctiveness: 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can differentiate a large database of objects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Efficiency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real-time performance achievable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83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DCB92-B243-46F0-9F9E-A647F72F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028F-F5A9-4EC6-A6A4-B5D1238A8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r>
              <a:rPr lang="en-US" dirty="0"/>
              <a:t> should be a unique point of the image where all close neighbors are very different from.</a:t>
            </a:r>
          </a:p>
          <a:p>
            <a:r>
              <a:rPr lang="en-US" dirty="0"/>
              <a:t>First attempt: lets take a blob in the image which has a very different surrounding, and this will be our </a:t>
            </a:r>
            <a:r>
              <a:rPr lang="en-US" dirty="0" err="1"/>
              <a:t>keypoint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2" descr="C:\snavely\work\teaching\09Fa-CS6610\lectures\lec03\butterfly_bw.png">
            <a:extLst>
              <a:ext uri="{FF2B5EF4-FFF2-40B4-BE49-F238E27FC236}">
                <a16:creationId xmlns:a16="http://schemas.microsoft.com/office/drawing/2014/main" id="{E61530CC-AE3B-498A-852B-B39628E78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4466" y="2677258"/>
            <a:ext cx="7003067" cy="3799742"/>
          </a:xfrm>
          <a:prstGeom prst="rect">
            <a:avLst/>
          </a:prstGeom>
          <a:noFill/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909AA60-AF4D-4937-9208-537F28DBF8FC}"/>
              </a:ext>
            </a:extLst>
          </p:cNvPr>
          <p:cNvSpPr/>
          <p:nvPr/>
        </p:nvSpPr>
        <p:spPr>
          <a:xfrm>
            <a:off x="2875176" y="4873657"/>
            <a:ext cx="367645" cy="37707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69A65F-56BC-4B3C-AB3B-91C727A26635}"/>
              </a:ext>
            </a:extLst>
          </p:cNvPr>
          <p:cNvSpPr/>
          <p:nvPr/>
        </p:nvSpPr>
        <p:spPr>
          <a:xfrm>
            <a:off x="6627043" y="4164362"/>
            <a:ext cx="595461" cy="61073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59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b="1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Essentially cross correlation- we are convolving a signal with a template of a </a:t>
            </a:r>
            <a:r>
              <a:rPr lang="en-US" dirty="0" err="1"/>
              <a:t>LoG</a:t>
            </a:r>
            <a:r>
              <a:rPr lang="en-US" dirty="0"/>
              <a:t> (Laplacian of Gaussian) to get the highest response when the template matches the signal.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6" y="3244712"/>
            <a:ext cx="8658225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 descr="https://latex.codecogs.com/gif.latex?%5Cdpi%7B300%7D%20%5C%5C%20%7B%5Crm%20LoG%7D%28x%2Cy%3B%5Csigma%29%20%3D%20%5CDelta_%7B%28x%2Cy%29%7DG%28x%2Cy%3B%5Csigma%29%20%3D%20%5C%5C%20%5Cfrac%7B%5Cpartial%5E2%20G%28x%2Cy%3B%5Csigma%29%7D%7B%5Cpartial%20x%5E2%7D%20&amp;plus;%20%5Cfrac%7B%5Cpartial%5E2%20G%28x%2Cy%3B%5Csigma%29%7D%7B%5Cpartial%20y%5E2%7D%20%3D%20%5Cfrac%7B1%7D%7B%5Cpi%5Csigma%5E4%7D%20%5Cleft%28%5Cfrac%7Bx%5E2&amp;plus;y%5E2%7D%7B2%5Csigma%5E2%7D-1%5Cright%29%7B%5Crm%20e%7D%5E%7B-%5Cfrac%7Bx%5E2&amp;plus;y%5E2%7D%7B2%5Csigma%5E2%7D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85" y="2110687"/>
            <a:ext cx="9934630" cy="14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15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523998"/>
            <a:ext cx="11277600" cy="52578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 maxima </a:t>
            </a:r>
            <a:r>
              <a:rPr lang="en-US" i="1" dirty="0"/>
              <a:t>and minima</a:t>
            </a:r>
            <a:r>
              <a:rPr lang="en-US" dirty="0"/>
              <a:t> of </a:t>
            </a:r>
            <a:r>
              <a:rPr lang="en-US" dirty="0" err="1"/>
              <a:t>LoG</a:t>
            </a:r>
            <a:r>
              <a:rPr lang="en-US" dirty="0"/>
              <a:t> operator in space and scale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B372CE-A583-41CA-887C-5A9043B76071}"/>
              </a:ext>
            </a:extLst>
          </p:cNvPr>
          <p:cNvGrpSpPr/>
          <p:nvPr/>
        </p:nvGrpSpPr>
        <p:grpSpPr>
          <a:xfrm>
            <a:off x="304800" y="1752600"/>
            <a:ext cx="11480800" cy="3820104"/>
            <a:chOff x="304800" y="1752600"/>
            <a:chExt cx="11480800" cy="3820104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91200" y="3581400"/>
              <a:ext cx="481019" cy="360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6306" name="Picture 2" descr="C:\snavely\work\teaching\09Fa-CS6610\lectures\lec03\butterfly_bw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4800" y="2438401"/>
              <a:ext cx="4775200" cy="2590940"/>
            </a:xfrm>
            <a:prstGeom prst="rect">
              <a:avLst/>
            </a:prstGeom>
            <a:noFill/>
          </p:spPr>
        </p:pic>
        <p:pic>
          <p:nvPicPr>
            <p:cNvPr id="226307" name="Picture 3" descr="C:\snavely\work\teaching\09Fa-CS6610\lectures\lec03\b_l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10400" y="2438400"/>
              <a:ext cx="4775200" cy="2590940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5097439" y="3333374"/>
              <a:ext cx="9985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latin typeface="Times New Roman" pitchFamily="18" charset="0"/>
                  <a:cs typeface="Times New Roman" pitchFamily="18" charset="0"/>
                </a:rPr>
                <a:t>*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13715" y="3407229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cs typeface="Times New Roman" pitchFamily="18" charset="0"/>
                </a:rPr>
                <a:t>=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16200000" flipV="1">
              <a:off x="8766627" y="4880428"/>
              <a:ext cx="522516" cy="2322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8636001" y="5203372"/>
              <a:ext cx="1120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maximum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45601" y="1752600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minima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rot="5400000">
              <a:off x="8293100" y="1892300"/>
              <a:ext cx="1295400" cy="1625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6200000" flipH="1">
              <a:off x="9644744" y="2514600"/>
              <a:ext cx="1219200" cy="3048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3696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Highest response occurs  when the signal is exactly the width of the negative part of the </a:t>
                </a:r>
                <a:r>
                  <a:rPr lang="en-US" dirty="0" err="1"/>
                  <a:t>LoG</a:t>
                </a:r>
                <a:r>
                  <a:rPr lang="en-US" dirty="0"/>
                  <a:t> =&gt; search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where the </a:t>
                </a:r>
                <a:r>
                  <a:rPr lang="en-US" dirty="0" err="1"/>
                  <a:t>LoG</a:t>
                </a:r>
                <a:r>
                  <a:rPr lang="en-US" dirty="0"/>
                  <a:t> is exactly zero (the boarder between negative and positive =&gt; the result is a circle: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3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 descr="https://latex.codecogs.com/gif.latex?%5Cdpi%7B300%7D%20%5C%5C%20%7B%5Crm%20LoG%7D%28x%2Cy%3B%5Csigma%29%20%3D%20%5CDelta_%7B%28x%2Cy%29%7DG%28x%2Cy%3B%5Csigma%29%20%3D%20%5C%5C%20%5Cfrac%7B%5Cpartial%5E2%20G%28x%2Cy%3B%5Csigma%29%7D%7B%5Cpartial%20x%5E2%7D%20&amp;plus;%20%5Cfrac%7B%5Cpartial%5E2%20G%28x%2Cy%3B%5Csigma%29%7D%7B%5Cpartial%20y%5E2%7D%20%3D%20%5Cfrac%7B1%7D%7B%5Cpi%5Csigma%5E4%7D%20%5Cleft%28%5Cfrac%7Bx%5E2&amp;plus;y%5E2%7D%7B2%5Csigma%5E2%7D-1%5Cright%29%7B%5Crm%20e%7D%5E%7B-%5Cfrac%7Bx%5E2&amp;plus;y%5E2%7D%7B2%5Csigma%5E2%7D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83" y="918004"/>
            <a:ext cx="9934630" cy="14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57FB245-04E5-4247-B394-68C919BA8BDA}"/>
              </a:ext>
            </a:extLst>
          </p:cNvPr>
          <p:cNvGrpSpPr/>
          <p:nvPr/>
        </p:nvGrpSpPr>
        <p:grpSpPr>
          <a:xfrm>
            <a:off x="3381373" y="4746624"/>
            <a:ext cx="5611552" cy="2019300"/>
            <a:chOff x="3381373" y="4152735"/>
            <a:chExt cx="5611552" cy="201930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373" y="4152735"/>
              <a:ext cx="5429250" cy="2019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5772657" y="4587907"/>
              <a:ext cx="254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>
              <a:off x="6027089" y="4788475"/>
              <a:ext cx="2965836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4997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ripples copy" descr="ripples cop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54" y="2378482"/>
            <a:ext cx="10986493" cy="2101037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Highest response when the signal has the same characteristic scale as the filter"/>
          <p:cNvSpPr txBox="1"/>
          <p:nvPr/>
        </p:nvSpPr>
        <p:spPr>
          <a:xfrm>
            <a:off x="1545337" y="5022104"/>
            <a:ext cx="8238127" cy="100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Highest</a:t>
            </a:r>
            <a:r>
              <a:rPr lang="en-US"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 absolute </a:t>
            </a: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response when the signal has the same </a:t>
            </a:r>
            <a:r>
              <a:rPr sz="3000" b="1" kern="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characteristic scale</a:t>
            </a: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 as the filter</a:t>
            </a:r>
          </a:p>
        </p:txBody>
      </p:sp>
      <p:pic>
        <p:nvPicPr>
          <p:cNvPr id="235" name="ripples copy" descr="ripples copy"/>
          <p:cNvPicPr>
            <a:picLocks noChangeAspect="1"/>
          </p:cNvPicPr>
          <p:nvPr/>
        </p:nvPicPr>
        <p:blipFill>
          <a:blip r:embed="rId2"/>
          <a:srcRect l="75103" t="58872"/>
          <a:stretch>
            <a:fillRect/>
          </a:stretch>
        </p:blipFill>
        <p:spPr>
          <a:xfrm>
            <a:off x="4093703" y="930851"/>
            <a:ext cx="4004494" cy="1265079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Laplacian filter"/>
          <p:cNvSpPr txBox="1"/>
          <p:nvPr/>
        </p:nvSpPr>
        <p:spPr>
          <a:xfrm>
            <a:off x="5225915" y="651662"/>
            <a:ext cx="1740169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 dirty="0" err="1">
                <a:solidFill>
                  <a:srgbClr val="000000"/>
                </a:solidFill>
                <a:latin typeface="Helvetica Light"/>
                <a:sym typeface="Helvetica Light"/>
              </a:rPr>
              <a:t>Laplacian</a:t>
            </a:r>
            <a:r>
              <a:rPr sz="2000" kern="0" dirty="0">
                <a:solidFill>
                  <a:srgbClr val="000000"/>
                </a:solidFill>
                <a:latin typeface="Helvetica Light"/>
                <a:sym typeface="Helvetica Light"/>
              </a:rPr>
              <a:t> filter</a:t>
            </a:r>
          </a:p>
        </p:txBody>
      </p:sp>
      <p:cxnSp>
        <p:nvCxnSpPr>
          <p:cNvPr id="3" name="Curved Connector 2"/>
          <p:cNvCxnSpPr>
            <a:stCxn id="234" idx="3"/>
          </p:cNvCxnSpPr>
          <p:nvPr/>
        </p:nvCxnSpPr>
        <p:spPr>
          <a:xfrm flipV="1">
            <a:off x="9783464" y="4614691"/>
            <a:ext cx="582741" cy="91201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/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Blob detection</a:t>
            </a:r>
          </a:p>
        </p:txBody>
      </p:sp>
    </p:spTree>
    <p:extLst>
      <p:ext uri="{BB962C8B-B14F-4D97-AF65-F5344CB8AC3E}">
        <p14:creationId xmlns:p14="http://schemas.microsoft.com/office/powerpoint/2010/main" val="2958511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find the characteristic scale of the blob by convolving it with </a:t>
            </a:r>
            <a:r>
              <a:rPr lang="en-US" dirty="0" err="1"/>
              <a:t>LoGs</a:t>
            </a:r>
            <a:r>
              <a:rPr lang="en-US" dirty="0"/>
              <a:t> at several scales and looking for the maximum response.</a:t>
            </a:r>
          </a:p>
          <a:p>
            <a:r>
              <a:rPr lang="en-US" dirty="0"/>
              <a:t>However, </a:t>
            </a:r>
            <a:r>
              <a:rPr lang="en-US" dirty="0" err="1"/>
              <a:t>LoG</a:t>
            </a:r>
            <a:r>
              <a:rPr lang="en-US" dirty="0"/>
              <a:t> response decays as scale increases.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2" y="3625546"/>
            <a:ext cx="8982075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2657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that the maximum of the </a:t>
            </a:r>
            <a:r>
              <a:rPr lang="en-US" dirty="0" err="1"/>
              <a:t>LoG</a:t>
            </a:r>
            <a:r>
              <a:rPr lang="en-US" dirty="0"/>
              <a:t> will be always at the same value, so we are using the scale normalized </a:t>
            </a:r>
            <a:r>
              <a:rPr lang="en-US" dirty="0" err="1"/>
              <a:t>LoG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Full derivation is available here: </a:t>
            </a:r>
            <a:r>
              <a:rPr lang="en-US" dirty="0">
                <a:hlinkClick r:id="rId3"/>
              </a:rPr>
              <a:t>http://www.cim.mcgill.ca/~langer/558/2009/lecture11.pdf</a:t>
            </a:r>
            <a:endParaRPr lang="en-US" dirty="0"/>
          </a:p>
        </p:txBody>
      </p:sp>
      <p:pic>
        <p:nvPicPr>
          <p:cNvPr id="8194" name="Picture 2" descr="https://latex.codecogs.com/gif.latex?%5Cdpi%7B300%7D%20%5C%5C%20%7B%5Crm%20normLoG%7D%28x%2Cy%3B%5Csigma%29%20%3D%20%5Csigma%5E2%5CDelta_%7B%28x%2Cy%29%7DG%28x%2Cy%3B%5Csigma%29%20%3D%20%5Csigma%5E2%5Cleft%20%28%20%5Cfrac%7B%5Cpartial%5E2%20G%28x%2Cy%3B%5Csigma%29%7D%7B%5Cpartial%20x%5E2%7D%20&amp;plus;%20%5Cfrac%7B%5Cpartial%5E2%20G%28x%2Cy%3B%5Csigma%29%7D%7B%5Cpartial%20y%5E2%7D%20%5Cright%20%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30" y="2176205"/>
            <a:ext cx="11099138" cy="85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04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249" y="858742"/>
            <a:ext cx="8629502" cy="5518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715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  <a:p>
            <a:r>
              <a:rPr lang="en-US" dirty="0">
                <a:hlinkClick r:id="rId5"/>
              </a:rPr>
              <a:t>https://towardsdatascience.com/sift-scale-invariant-feature-transform-c7233dc60f37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detection- normalized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of max responses:</a:t>
            </a:r>
          </a:p>
        </p:txBody>
      </p:sp>
    </p:spTree>
    <p:extLst>
      <p:ext uri="{BB962C8B-B14F-4D97-AF65-F5344CB8AC3E}">
        <p14:creationId xmlns:p14="http://schemas.microsoft.com/office/powerpoint/2010/main" val="1677262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butterfly" descr="butterfl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39" y="121597"/>
            <a:ext cx="12213677" cy="66148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6160348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butterfly_circles" descr="butterfly_circl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54" y="125425"/>
            <a:ext cx="12209108" cy="66071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7566915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Full size"/>
          <p:cNvSpPr txBox="1"/>
          <p:nvPr/>
        </p:nvSpPr>
        <p:spPr>
          <a:xfrm>
            <a:off x="2872045" y="2655171"/>
            <a:ext cx="1494910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Full size</a:t>
            </a:r>
          </a:p>
        </p:txBody>
      </p:sp>
      <p:sp>
        <p:nvSpPr>
          <p:cNvPr id="303" name="3/4 size"/>
          <p:cNvSpPr txBox="1"/>
          <p:nvPr/>
        </p:nvSpPr>
        <p:spPr>
          <a:xfrm>
            <a:off x="9022431" y="2655171"/>
            <a:ext cx="140995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3/4 size</a:t>
            </a:r>
          </a:p>
        </p:txBody>
      </p:sp>
      <p:sp>
        <p:nvSpPr>
          <p:cNvPr id="304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05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Normalized </a:t>
            </a:r>
            <a:r>
              <a:rPr lang="en-US" dirty="0" err="1"/>
              <a:t>LoG</a:t>
            </a:r>
            <a:r>
              <a:rPr lang="en-US" dirty="0"/>
              <a:t> – scale invariance 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itchFamily="34" charset="0"/>
              <a:buChar char="•"/>
            </a:pPr>
            <a:r>
              <a:rPr lang="en-US" dirty="0"/>
              <a:t>Blob detection is invariance to scale.</a:t>
            </a:r>
          </a:p>
        </p:txBody>
      </p:sp>
    </p:spTree>
    <p:extLst>
      <p:ext uri="{BB962C8B-B14F-4D97-AF65-F5344CB8AC3E}">
        <p14:creationId xmlns:p14="http://schemas.microsoft.com/office/powerpoint/2010/main" val="514551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sunflower_log_squared1.jpg" descr="sunflower_log_squared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807" y="395883"/>
            <a:ext cx="4762501" cy="2678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sun2_squared1.jpg" descr="sun2_squared1.jpg"/>
          <p:cNvPicPr>
            <a:picLocks/>
          </p:cNvPicPr>
          <p:nvPr/>
        </p:nvPicPr>
        <p:blipFill>
          <a:blip r:embed="rId4">
            <a:alphaModFix amt="59672"/>
          </a:blip>
          <a:srcRect l="13043" t="14354" r="9550" b="17853"/>
          <a:stretch>
            <a:fillRect/>
          </a:stretch>
        </p:blipFill>
        <p:spPr>
          <a:xfrm>
            <a:off x="7143564" y="3272507"/>
            <a:ext cx="4763035" cy="2372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sunflower_out_squared1.jpg" descr="sunflower_out_squared1.jpg"/>
          <p:cNvPicPr>
            <a:picLocks/>
          </p:cNvPicPr>
          <p:nvPr/>
        </p:nvPicPr>
        <p:blipFill>
          <a:blip r:embed="rId5">
            <a:alphaModFix amt="59672"/>
          </a:blip>
          <a:srcRect l="14022" t="15083" r="10485" b="18614"/>
          <a:stretch>
            <a:fillRect/>
          </a:stretch>
        </p:blipFill>
        <p:spPr>
          <a:xfrm>
            <a:off x="285750" y="3276274"/>
            <a:ext cx="6667500" cy="332985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14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5022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sunflower_out_squared2.jpg" descr="sunflower_out_squared2.jpg"/>
          <p:cNvPicPr>
            <a:picLocks noChangeAspect="1"/>
          </p:cNvPicPr>
          <p:nvPr/>
        </p:nvPicPr>
        <p:blipFill>
          <a:blip r:embed="rId3">
            <a:alphaModFix amt="60000"/>
          </a:blip>
          <a:srcRect l="13995" t="15631" r="10573" b="18927"/>
          <a:stretch>
            <a:fillRect/>
          </a:stretch>
        </p:blipFill>
        <p:spPr>
          <a:xfrm>
            <a:off x="423602" y="3381617"/>
            <a:ext cx="6391891" cy="3119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sunflower_log_squared2.jpg" descr="sunflower_log_squared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395917"/>
            <a:ext cx="4762500" cy="267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sun2_squared2.jpg" descr="sun2_squared2.jpg"/>
          <p:cNvPicPr>
            <a:picLocks noChangeAspect="1"/>
          </p:cNvPicPr>
          <p:nvPr/>
        </p:nvPicPr>
        <p:blipFill>
          <a:blip r:embed="rId5">
            <a:alphaModFix amt="60000"/>
          </a:blip>
          <a:srcRect l="13096" t="14936" r="9674" b="18350"/>
          <a:stretch>
            <a:fillRect/>
          </a:stretch>
        </p:blipFill>
        <p:spPr>
          <a:xfrm>
            <a:off x="7290346" y="3373194"/>
            <a:ext cx="4469383" cy="2171708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22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1712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unflower_log_squared3.jpg" descr="sunflower_log_squared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0" y="388541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sun.jpg" descr="su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sun.jpg" descr="su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sunflower_out_squared3.jpg" descr="sunflower_out_squared3.jpg"/>
          <p:cNvPicPr>
            <a:picLocks noChangeAspect="1"/>
          </p:cNvPicPr>
          <p:nvPr/>
        </p:nvPicPr>
        <p:blipFill>
          <a:blip r:embed="rId4">
            <a:alphaModFix amt="60000"/>
          </a:blip>
          <a:srcRect l="13992" t="15896" r="10518" b="19320"/>
          <a:stretch>
            <a:fillRect/>
          </a:stretch>
        </p:blipFill>
        <p:spPr>
          <a:xfrm>
            <a:off x="474808" y="3423167"/>
            <a:ext cx="6289322" cy="3036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sun2_squared3.jpg" descr="sun2_squared3.jpg"/>
          <p:cNvPicPr>
            <a:picLocks noChangeAspect="1"/>
          </p:cNvPicPr>
          <p:nvPr/>
        </p:nvPicPr>
        <p:blipFill>
          <a:blip r:embed="rId5">
            <a:alphaModFix amt="60000"/>
          </a:blip>
          <a:srcRect l="13121" t="15286" r="9568" b="18764"/>
          <a:stretch>
            <a:fillRect/>
          </a:stretch>
        </p:blipFill>
        <p:spPr>
          <a:xfrm>
            <a:off x="7316577" y="3399337"/>
            <a:ext cx="4416837" cy="2119362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30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31" name="peak!"/>
          <p:cNvSpPr txBox="1"/>
          <p:nvPr/>
        </p:nvSpPr>
        <p:spPr>
          <a:xfrm>
            <a:off x="10307921" y="4083804"/>
            <a:ext cx="1089350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3000" kern="0"/>
              <a:t>peak!</a:t>
            </a:r>
          </a:p>
        </p:txBody>
      </p:sp>
    </p:spTree>
    <p:extLst>
      <p:ext uri="{BB962C8B-B14F-4D97-AF65-F5344CB8AC3E}">
        <p14:creationId xmlns:p14="http://schemas.microsoft.com/office/powerpoint/2010/main" val="705904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sunflower_out_squared4.jpg" descr="sunflower_out_squared4.jpg"/>
          <p:cNvPicPr>
            <a:picLocks noChangeAspect="1"/>
          </p:cNvPicPr>
          <p:nvPr/>
        </p:nvPicPr>
        <p:blipFill>
          <a:blip r:embed="rId3">
            <a:alphaModFix amt="61027"/>
          </a:blip>
          <a:srcRect l="14057" t="16594" r="10528" b="20053"/>
          <a:stretch>
            <a:fillRect/>
          </a:stretch>
        </p:blipFill>
        <p:spPr>
          <a:xfrm>
            <a:off x="622473" y="3524910"/>
            <a:ext cx="5994126" cy="2832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sunflower_log_squared4.jpg" descr="sunflower_log_squared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388541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sun2_squared4.jpg" descr="sun2_squared4.jpg"/>
          <p:cNvPicPr>
            <a:picLocks noChangeAspect="1"/>
          </p:cNvPicPr>
          <p:nvPr/>
        </p:nvPicPr>
        <p:blipFill>
          <a:blip r:embed="rId5">
            <a:alphaModFix amt="60000"/>
          </a:blip>
          <a:srcRect l="13101" t="16349" r="9502" b="19911"/>
          <a:stretch>
            <a:fillRect/>
          </a:stretch>
        </p:blipFill>
        <p:spPr>
          <a:xfrm>
            <a:off x="7433946" y="3490447"/>
            <a:ext cx="4181998" cy="1937267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39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40" name="peak!"/>
          <p:cNvSpPr txBox="1"/>
          <p:nvPr/>
        </p:nvSpPr>
        <p:spPr>
          <a:xfrm>
            <a:off x="4848371" y="4667475"/>
            <a:ext cx="1089350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3000" kern="0"/>
              <a:t>peak!</a:t>
            </a:r>
          </a:p>
        </p:txBody>
      </p:sp>
    </p:spTree>
    <p:extLst>
      <p:ext uri="{BB962C8B-B14F-4D97-AF65-F5344CB8AC3E}">
        <p14:creationId xmlns:p14="http://schemas.microsoft.com/office/powerpoint/2010/main" val="2186879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sunflower_out_squared5.jpg" descr="sunflower_out_squared5.jpg"/>
          <p:cNvPicPr>
            <a:picLocks noChangeAspect="1"/>
          </p:cNvPicPr>
          <p:nvPr/>
        </p:nvPicPr>
        <p:blipFill>
          <a:blip r:embed="rId3">
            <a:alphaModFix amt="60000"/>
          </a:blip>
          <a:srcRect l="13986" t="17866" r="10430" b="21127"/>
          <a:stretch>
            <a:fillRect/>
          </a:stretch>
        </p:blipFill>
        <p:spPr>
          <a:xfrm>
            <a:off x="794263" y="3658399"/>
            <a:ext cx="5650461" cy="2565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sunflower_log_squared5.jpg" descr="sunflower_log_squared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390723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sun2_squared5.jpg" descr="sun2_squared5.jpg"/>
          <p:cNvPicPr>
            <a:picLocks noChangeAspect="1"/>
          </p:cNvPicPr>
          <p:nvPr/>
        </p:nvPicPr>
        <p:blipFill>
          <a:blip r:embed="rId5">
            <a:alphaModFix amt="60000"/>
          </a:blip>
          <a:srcRect l="13156" t="18521" r="9655" b="21844"/>
          <a:stretch>
            <a:fillRect/>
          </a:stretch>
        </p:blipFill>
        <p:spPr>
          <a:xfrm>
            <a:off x="7620372" y="3631229"/>
            <a:ext cx="3809264" cy="1655691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48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351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sun.jpg" descr="s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sunflower_out_squared6.jpg" descr="sunflower_out_squared6.jpg"/>
          <p:cNvPicPr>
            <a:picLocks noChangeAspect="1"/>
          </p:cNvPicPr>
          <p:nvPr/>
        </p:nvPicPr>
        <p:blipFill>
          <a:blip r:embed="rId3">
            <a:alphaModFix amt="60000"/>
          </a:blip>
          <a:srcRect l="13947" t="18343" r="10425" b="21822"/>
          <a:stretch>
            <a:fillRect/>
          </a:stretch>
        </p:blipFill>
        <p:spPr>
          <a:xfrm>
            <a:off x="828787" y="3699179"/>
            <a:ext cx="5581584" cy="2484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sunflower_log_squared6.jpg" descr="sunflower_log_squared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388541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sun2_squared6.jpg" descr="sun2_squared6.jpg"/>
          <p:cNvPicPr>
            <a:picLocks noChangeAspect="1"/>
          </p:cNvPicPr>
          <p:nvPr/>
        </p:nvPicPr>
        <p:blipFill>
          <a:blip r:embed="rId5">
            <a:alphaModFix amt="60000"/>
          </a:blip>
          <a:srcRect l="13164" t="19176" r="9682" b="22451"/>
          <a:stretch>
            <a:fillRect/>
          </a:stretch>
        </p:blipFill>
        <p:spPr>
          <a:xfrm>
            <a:off x="7682504" y="3694157"/>
            <a:ext cx="3639290" cy="1549044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56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6309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300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optimal sca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Normalized </a:t>
            </a:r>
            <a:r>
              <a:rPr lang="en-US" dirty="0" err="1"/>
              <a:t>LoG</a:t>
            </a:r>
            <a:r>
              <a:rPr lang="en-US" dirty="0"/>
              <a:t> – </a:t>
            </a:r>
            <a:r>
              <a:rPr dirty="0"/>
              <a:t>optimal scale</a:t>
            </a:r>
          </a:p>
        </p:txBody>
      </p:sp>
      <p:pic>
        <p:nvPicPr>
          <p:cNvPr id="395" name="Image" descr="Image"/>
          <p:cNvPicPr>
            <a:picLocks/>
          </p:cNvPicPr>
          <p:nvPr/>
        </p:nvPicPr>
        <p:blipFill>
          <a:blip r:embed="rId2"/>
          <a:srcRect l="688" t="1172"/>
          <a:stretch>
            <a:fillRect/>
          </a:stretch>
        </p:blipFill>
        <p:spPr>
          <a:xfrm>
            <a:off x="6161086" y="2288986"/>
            <a:ext cx="1785938" cy="1341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" descr="Image"/>
          <p:cNvPicPr>
            <a:picLocks/>
          </p:cNvPicPr>
          <p:nvPr/>
        </p:nvPicPr>
        <p:blipFill>
          <a:blip r:embed="rId3"/>
          <a:srcRect l="5248" t="4218" r="6309" b="6852"/>
          <a:stretch>
            <a:fillRect/>
          </a:stretch>
        </p:blipFill>
        <p:spPr>
          <a:xfrm>
            <a:off x="412760" y="2290242"/>
            <a:ext cx="1785938" cy="1339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" descr="Image"/>
          <p:cNvPicPr>
            <a:picLocks/>
          </p:cNvPicPr>
          <p:nvPr/>
        </p:nvPicPr>
        <p:blipFill>
          <a:blip r:embed="rId4"/>
          <a:srcRect l="4608" t="5672" r="5121" b="4599"/>
          <a:stretch>
            <a:fillRect/>
          </a:stretch>
        </p:blipFill>
        <p:spPr>
          <a:xfrm>
            <a:off x="2328869" y="2287171"/>
            <a:ext cx="1785938" cy="1340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Image" descr="Image"/>
          <p:cNvPicPr>
            <a:picLocks noChangeAspect="1"/>
          </p:cNvPicPr>
          <p:nvPr/>
        </p:nvPicPr>
        <p:blipFill>
          <a:blip r:embed="rId5"/>
          <a:srcRect l="4243" t="5442" r="5143" b="5201"/>
          <a:stretch>
            <a:fillRect/>
          </a:stretch>
        </p:blipFill>
        <p:spPr>
          <a:xfrm>
            <a:off x="4244977" y="2286753"/>
            <a:ext cx="1785938" cy="1337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" descr="Image"/>
          <p:cNvPicPr>
            <a:picLocks noChangeAspect="1"/>
          </p:cNvPicPr>
          <p:nvPr/>
        </p:nvPicPr>
        <p:blipFill>
          <a:blip r:embed="rId6"/>
          <a:srcRect l="6646" t="6295" r="7006" b="4812"/>
          <a:stretch>
            <a:fillRect/>
          </a:stretch>
        </p:blipFill>
        <p:spPr>
          <a:xfrm>
            <a:off x="8077194" y="2286209"/>
            <a:ext cx="1785938" cy="1337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7"/>
          <a:srcRect l="4989" t="5431" r="6007" b="6675"/>
          <a:stretch>
            <a:fillRect/>
          </a:stretch>
        </p:blipFill>
        <p:spPr>
          <a:xfrm>
            <a:off x="9993303" y="2290381"/>
            <a:ext cx="1785938" cy="1339067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2.1"/>
          <p:cNvSpPr txBox="1"/>
          <p:nvPr/>
        </p:nvSpPr>
        <p:spPr>
          <a:xfrm>
            <a:off x="1084860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02" name="4.2"/>
          <p:cNvSpPr txBox="1"/>
          <p:nvPr/>
        </p:nvSpPr>
        <p:spPr>
          <a:xfrm>
            <a:off x="3000969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03" name="6.0"/>
          <p:cNvSpPr txBox="1"/>
          <p:nvPr/>
        </p:nvSpPr>
        <p:spPr>
          <a:xfrm>
            <a:off x="4909074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04" name="9.8"/>
          <p:cNvSpPr txBox="1"/>
          <p:nvPr/>
        </p:nvSpPr>
        <p:spPr>
          <a:xfrm>
            <a:off x="6833186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05" name="15.5"/>
          <p:cNvSpPr txBox="1"/>
          <p:nvPr/>
        </p:nvSpPr>
        <p:spPr>
          <a:xfrm>
            <a:off x="8677960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06" name="17.0"/>
          <p:cNvSpPr txBox="1"/>
          <p:nvPr/>
        </p:nvSpPr>
        <p:spPr>
          <a:xfrm>
            <a:off x="10594069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pic>
        <p:nvPicPr>
          <p:cNvPr id="407" name="Image" descr="Image"/>
          <p:cNvPicPr>
            <a:picLocks/>
          </p:cNvPicPr>
          <p:nvPr/>
        </p:nvPicPr>
        <p:blipFill>
          <a:blip r:embed="rId8"/>
          <a:srcRect l="7766" t="8135" r="9444" b="9904"/>
          <a:stretch>
            <a:fillRect/>
          </a:stretch>
        </p:blipFill>
        <p:spPr>
          <a:xfrm>
            <a:off x="412760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" descr="Image"/>
          <p:cNvPicPr>
            <a:picLocks/>
          </p:cNvPicPr>
          <p:nvPr/>
        </p:nvPicPr>
        <p:blipFill>
          <a:blip r:embed="rId9"/>
          <a:srcRect l="9694" t="9183" r="10081" b="8338"/>
          <a:stretch>
            <a:fillRect/>
          </a:stretch>
        </p:blipFill>
        <p:spPr>
          <a:xfrm>
            <a:off x="2328869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" descr="Image"/>
          <p:cNvPicPr>
            <a:picLocks/>
          </p:cNvPicPr>
          <p:nvPr/>
        </p:nvPicPr>
        <p:blipFill>
          <a:blip r:embed="rId10"/>
          <a:srcRect l="8648" t="8554" r="9502" b="9075"/>
          <a:stretch>
            <a:fillRect/>
          </a:stretch>
        </p:blipFill>
        <p:spPr>
          <a:xfrm>
            <a:off x="4237252" y="4720278"/>
            <a:ext cx="1785938" cy="1339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" descr="Image"/>
          <p:cNvPicPr>
            <a:picLocks/>
          </p:cNvPicPr>
          <p:nvPr/>
        </p:nvPicPr>
        <p:blipFill>
          <a:blip r:embed="rId11"/>
          <a:srcRect l="9710" t="10667" r="9677" b="9439"/>
          <a:stretch>
            <a:fillRect/>
          </a:stretch>
        </p:blipFill>
        <p:spPr>
          <a:xfrm>
            <a:off x="6161086" y="4718605"/>
            <a:ext cx="1785938" cy="1342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age" descr="Image"/>
          <p:cNvPicPr>
            <a:picLocks/>
          </p:cNvPicPr>
          <p:nvPr/>
        </p:nvPicPr>
        <p:blipFill>
          <a:blip r:embed="rId12"/>
          <a:srcRect l="8262" t="7640" r="7835" b="6988"/>
          <a:stretch>
            <a:fillRect/>
          </a:stretch>
        </p:blipFill>
        <p:spPr>
          <a:xfrm>
            <a:off x="8077194" y="4721814"/>
            <a:ext cx="1785938" cy="133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Image" descr="Image"/>
          <p:cNvPicPr>
            <a:picLocks/>
          </p:cNvPicPr>
          <p:nvPr/>
        </p:nvPicPr>
        <p:blipFill>
          <a:blip r:embed="rId13"/>
          <a:srcRect l="10421" t="10130" r="10421" b="10130"/>
          <a:stretch>
            <a:fillRect/>
          </a:stretch>
        </p:blipFill>
        <p:spPr>
          <a:xfrm>
            <a:off x="9993304" y="4719720"/>
            <a:ext cx="1785938" cy="1340371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Full size image"/>
          <p:cNvSpPr txBox="1"/>
          <p:nvPr/>
        </p:nvSpPr>
        <p:spPr>
          <a:xfrm>
            <a:off x="4844684" y="3608238"/>
            <a:ext cx="2647469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Full size image</a:t>
            </a:r>
          </a:p>
        </p:txBody>
      </p:sp>
      <p:sp>
        <p:nvSpPr>
          <p:cNvPr id="414" name="2.1"/>
          <p:cNvSpPr txBox="1"/>
          <p:nvPr/>
        </p:nvSpPr>
        <p:spPr>
          <a:xfrm>
            <a:off x="1045141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15" name="4.2"/>
          <p:cNvSpPr txBox="1"/>
          <p:nvPr/>
        </p:nvSpPr>
        <p:spPr>
          <a:xfrm>
            <a:off x="2961250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16" name="6.0"/>
          <p:cNvSpPr txBox="1"/>
          <p:nvPr/>
        </p:nvSpPr>
        <p:spPr>
          <a:xfrm>
            <a:off x="4869354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17" name="9.8"/>
          <p:cNvSpPr txBox="1"/>
          <p:nvPr/>
        </p:nvSpPr>
        <p:spPr>
          <a:xfrm>
            <a:off x="6793467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18" name="15.5"/>
          <p:cNvSpPr txBox="1"/>
          <p:nvPr/>
        </p:nvSpPr>
        <p:spPr>
          <a:xfrm>
            <a:off x="8638242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19" name="17.0"/>
          <p:cNvSpPr txBox="1"/>
          <p:nvPr/>
        </p:nvSpPr>
        <p:spPr>
          <a:xfrm>
            <a:off x="10554350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sp>
        <p:nvSpPr>
          <p:cNvPr id="420" name="3/4 size image"/>
          <p:cNvSpPr txBox="1"/>
          <p:nvPr/>
        </p:nvSpPr>
        <p:spPr>
          <a:xfrm>
            <a:off x="4814745" y="6045099"/>
            <a:ext cx="256251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3/4 size image</a:t>
            </a:r>
          </a:p>
        </p:txBody>
      </p:sp>
    </p:spTree>
    <p:extLst>
      <p:ext uri="{BB962C8B-B14F-4D97-AF65-F5344CB8AC3E}">
        <p14:creationId xmlns:p14="http://schemas.microsoft.com/office/powerpoint/2010/main" val="166578915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optimal sca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Normalized </a:t>
            </a:r>
            <a:r>
              <a:rPr lang="en-US" dirty="0" err="1"/>
              <a:t>LoG</a:t>
            </a:r>
            <a:r>
              <a:rPr lang="en-US" dirty="0"/>
              <a:t> – optimal scale</a:t>
            </a:r>
            <a:endParaRPr dirty="0"/>
          </a:p>
        </p:txBody>
      </p:sp>
      <p:pic>
        <p:nvPicPr>
          <p:cNvPr id="423" name="Image" descr="Image"/>
          <p:cNvPicPr>
            <a:picLocks/>
          </p:cNvPicPr>
          <p:nvPr/>
        </p:nvPicPr>
        <p:blipFill>
          <a:blip r:embed="rId2"/>
          <a:srcRect l="688" t="1172"/>
          <a:stretch>
            <a:fillRect/>
          </a:stretch>
        </p:blipFill>
        <p:spPr>
          <a:xfrm>
            <a:off x="6161086" y="2288986"/>
            <a:ext cx="1785938" cy="1341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Image" descr="Image"/>
          <p:cNvPicPr>
            <a:picLocks/>
          </p:cNvPicPr>
          <p:nvPr/>
        </p:nvPicPr>
        <p:blipFill>
          <a:blip r:embed="rId3"/>
          <a:srcRect l="5248" t="4218" r="6309" b="6852"/>
          <a:stretch>
            <a:fillRect/>
          </a:stretch>
        </p:blipFill>
        <p:spPr>
          <a:xfrm>
            <a:off x="412760" y="2290242"/>
            <a:ext cx="1785938" cy="1339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" descr="Image"/>
          <p:cNvPicPr>
            <a:picLocks/>
          </p:cNvPicPr>
          <p:nvPr/>
        </p:nvPicPr>
        <p:blipFill>
          <a:blip r:embed="rId4"/>
          <a:srcRect l="4608" t="5672" r="5121" b="4599"/>
          <a:stretch>
            <a:fillRect/>
          </a:stretch>
        </p:blipFill>
        <p:spPr>
          <a:xfrm>
            <a:off x="2328869" y="2287171"/>
            <a:ext cx="1785938" cy="1340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mage" descr="Image"/>
          <p:cNvPicPr>
            <a:picLocks noChangeAspect="1"/>
          </p:cNvPicPr>
          <p:nvPr/>
        </p:nvPicPr>
        <p:blipFill>
          <a:blip r:embed="rId5"/>
          <a:srcRect l="4243" t="5442" r="5143" b="5201"/>
          <a:stretch>
            <a:fillRect/>
          </a:stretch>
        </p:blipFill>
        <p:spPr>
          <a:xfrm>
            <a:off x="4244977" y="2286753"/>
            <a:ext cx="1785938" cy="1337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Image" descr="Image"/>
          <p:cNvPicPr>
            <a:picLocks noChangeAspect="1"/>
          </p:cNvPicPr>
          <p:nvPr/>
        </p:nvPicPr>
        <p:blipFill>
          <a:blip r:embed="rId6"/>
          <a:srcRect l="6646" t="6295" r="7006" b="4812"/>
          <a:stretch>
            <a:fillRect/>
          </a:stretch>
        </p:blipFill>
        <p:spPr>
          <a:xfrm>
            <a:off x="8077194" y="2286209"/>
            <a:ext cx="1785938" cy="1337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Image" descr="Image"/>
          <p:cNvPicPr>
            <a:picLocks noChangeAspect="1"/>
          </p:cNvPicPr>
          <p:nvPr/>
        </p:nvPicPr>
        <p:blipFill>
          <a:blip r:embed="rId7"/>
          <a:srcRect l="4989" t="5431" r="6007" b="6675"/>
          <a:stretch>
            <a:fillRect/>
          </a:stretch>
        </p:blipFill>
        <p:spPr>
          <a:xfrm>
            <a:off x="9993303" y="2290381"/>
            <a:ext cx="1785938" cy="1339067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2.1"/>
          <p:cNvSpPr txBox="1"/>
          <p:nvPr/>
        </p:nvSpPr>
        <p:spPr>
          <a:xfrm>
            <a:off x="1084860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30" name="4.2"/>
          <p:cNvSpPr txBox="1"/>
          <p:nvPr/>
        </p:nvSpPr>
        <p:spPr>
          <a:xfrm>
            <a:off x="3000969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31" name="6.0"/>
          <p:cNvSpPr txBox="1"/>
          <p:nvPr/>
        </p:nvSpPr>
        <p:spPr>
          <a:xfrm>
            <a:off x="4909074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32" name="9.8"/>
          <p:cNvSpPr txBox="1"/>
          <p:nvPr/>
        </p:nvSpPr>
        <p:spPr>
          <a:xfrm>
            <a:off x="6833186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33" name="15.5"/>
          <p:cNvSpPr txBox="1"/>
          <p:nvPr/>
        </p:nvSpPr>
        <p:spPr>
          <a:xfrm>
            <a:off x="8677960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34" name="17.0"/>
          <p:cNvSpPr txBox="1"/>
          <p:nvPr/>
        </p:nvSpPr>
        <p:spPr>
          <a:xfrm>
            <a:off x="10594069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pic>
        <p:nvPicPr>
          <p:cNvPr id="435" name="Image" descr="Image"/>
          <p:cNvPicPr>
            <a:picLocks/>
          </p:cNvPicPr>
          <p:nvPr/>
        </p:nvPicPr>
        <p:blipFill>
          <a:blip r:embed="rId8"/>
          <a:srcRect l="7766" t="8135" r="9444" b="9904"/>
          <a:stretch>
            <a:fillRect/>
          </a:stretch>
        </p:blipFill>
        <p:spPr>
          <a:xfrm>
            <a:off x="412760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" descr="Image"/>
          <p:cNvPicPr>
            <a:picLocks/>
          </p:cNvPicPr>
          <p:nvPr/>
        </p:nvPicPr>
        <p:blipFill>
          <a:blip r:embed="rId9"/>
          <a:srcRect l="9694" t="9183" r="10081" b="8338"/>
          <a:stretch>
            <a:fillRect/>
          </a:stretch>
        </p:blipFill>
        <p:spPr>
          <a:xfrm>
            <a:off x="2328869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Image" descr="Image"/>
          <p:cNvPicPr>
            <a:picLocks/>
          </p:cNvPicPr>
          <p:nvPr/>
        </p:nvPicPr>
        <p:blipFill>
          <a:blip r:embed="rId10"/>
          <a:srcRect l="8648" t="8554" r="9502" b="9075"/>
          <a:stretch>
            <a:fillRect/>
          </a:stretch>
        </p:blipFill>
        <p:spPr>
          <a:xfrm>
            <a:off x="4237252" y="4720278"/>
            <a:ext cx="1785938" cy="1339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" descr="Image"/>
          <p:cNvPicPr>
            <a:picLocks/>
          </p:cNvPicPr>
          <p:nvPr/>
        </p:nvPicPr>
        <p:blipFill>
          <a:blip r:embed="rId11"/>
          <a:srcRect l="9710" t="10667" r="9677" b="9439"/>
          <a:stretch>
            <a:fillRect/>
          </a:stretch>
        </p:blipFill>
        <p:spPr>
          <a:xfrm>
            <a:off x="6161086" y="4718605"/>
            <a:ext cx="1785938" cy="1342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Image" descr="Image"/>
          <p:cNvPicPr>
            <a:picLocks/>
          </p:cNvPicPr>
          <p:nvPr/>
        </p:nvPicPr>
        <p:blipFill>
          <a:blip r:embed="rId12"/>
          <a:srcRect l="8262" t="7640" r="7835" b="6988"/>
          <a:stretch>
            <a:fillRect/>
          </a:stretch>
        </p:blipFill>
        <p:spPr>
          <a:xfrm>
            <a:off x="8077194" y="4721814"/>
            <a:ext cx="1785938" cy="133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Image" descr="Image"/>
          <p:cNvPicPr>
            <a:picLocks/>
          </p:cNvPicPr>
          <p:nvPr/>
        </p:nvPicPr>
        <p:blipFill>
          <a:blip r:embed="rId13"/>
          <a:srcRect l="10421" t="10130" r="10421" b="10130"/>
          <a:stretch>
            <a:fillRect/>
          </a:stretch>
        </p:blipFill>
        <p:spPr>
          <a:xfrm>
            <a:off x="9993304" y="4719720"/>
            <a:ext cx="1785938" cy="1340371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Full size image"/>
          <p:cNvSpPr txBox="1"/>
          <p:nvPr/>
        </p:nvSpPr>
        <p:spPr>
          <a:xfrm>
            <a:off x="4844684" y="3608238"/>
            <a:ext cx="2647469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Full size image</a:t>
            </a:r>
          </a:p>
        </p:txBody>
      </p:sp>
      <p:sp>
        <p:nvSpPr>
          <p:cNvPr id="442" name="2.1"/>
          <p:cNvSpPr txBox="1"/>
          <p:nvPr/>
        </p:nvSpPr>
        <p:spPr>
          <a:xfrm>
            <a:off x="1045141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43" name="4.2"/>
          <p:cNvSpPr txBox="1"/>
          <p:nvPr/>
        </p:nvSpPr>
        <p:spPr>
          <a:xfrm>
            <a:off x="2961250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44" name="6.0"/>
          <p:cNvSpPr txBox="1"/>
          <p:nvPr/>
        </p:nvSpPr>
        <p:spPr>
          <a:xfrm>
            <a:off x="4869354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45" name="9.8"/>
          <p:cNvSpPr txBox="1"/>
          <p:nvPr/>
        </p:nvSpPr>
        <p:spPr>
          <a:xfrm>
            <a:off x="6793467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46" name="15.5"/>
          <p:cNvSpPr txBox="1"/>
          <p:nvPr/>
        </p:nvSpPr>
        <p:spPr>
          <a:xfrm>
            <a:off x="8638242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47" name="17.0"/>
          <p:cNvSpPr txBox="1"/>
          <p:nvPr/>
        </p:nvSpPr>
        <p:spPr>
          <a:xfrm>
            <a:off x="10554350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sp>
        <p:nvSpPr>
          <p:cNvPr id="448" name="3/4 size image"/>
          <p:cNvSpPr txBox="1"/>
          <p:nvPr/>
        </p:nvSpPr>
        <p:spPr>
          <a:xfrm>
            <a:off x="4814745" y="6045099"/>
            <a:ext cx="256251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3/4 size image</a:t>
            </a:r>
          </a:p>
        </p:txBody>
      </p:sp>
      <p:sp>
        <p:nvSpPr>
          <p:cNvPr id="449" name="maximum response"/>
          <p:cNvSpPr txBox="1"/>
          <p:nvPr/>
        </p:nvSpPr>
        <p:spPr>
          <a:xfrm>
            <a:off x="4018702" y="4609706"/>
            <a:ext cx="2159049" cy="701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maximum response</a:t>
            </a:r>
          </a:p>
        </p:txBody>
      </p:sp>
      <p:sp>
        <p:nvSpPr>
          <p:cNvPr id="450" name="maximum response"/>
          <p:cNvSpPr txBox="1"/>
          <p:nvPr/>
        </p:nvSpPr>
        <p:spPr>
          <a:xfrm>
            <a:off x="5974529" y="2232954"/>
            <a:ext cx="2159049" cy="701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maximum response</a:t>
            </a:r>
          </a:p>
        </p:txBody>
      </p:sp>
    </p:spTree>
    <p:extLst>
      <p:ext uri="{BB962C8B-B14F-4D97-AF65-F5344CB8AC3E}">
        <p14:creationId xmlns:p14="http://schemas.microsoft.com/office/powerpoint/2010/main" val="351015455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Image" descr="Image"/>
          <p:cNvPicPr>
            <a:picLocks noChangeAspect="1"/>
          </p:cNvPicPr>
          <p:nvPr/>
        </p:nvPicPr>
        <p:blipFill>
          <a:blip r:embed="rId2"/>
          <a:srcRect l="9694" t="9183" r="10081" b="8338"/>
          <a:stretch>
            <a:fillRect/>
          </a:stretch>
        </p:blipFill>
        <p:spPr>
          <a:xfrm>
            <a:off x="5048539" y="650556"/>
            <a:ext cx="2381251" cy="1785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" descr="Image"/>
          <p:cNvPicPr>
            <a:picLocks noChangeAspect="1"/>
          </p:cNvPicPr>
          <p:nvPr/>
        </p:nvPicPr>
        <p:blipFill>
          <a:blip r:embed="rId3"/>
          <a:srcRect l="8648" t="8554" r="9502" b="9075"/>
          <a:stretch>
            <a:fillRect/>
          </a:stretch>
        </p:blipFill>
        <p:spPr>
          <a:xfrm>
            <a:off x="5048539" y="2596651"/>
            <a:ext cx="2381251" cy="1785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" descr="Image"/>
          <p:cNvPicPr>
            <a:picLocks noChangeAspect="1"/>
          </p:cNvPicPr>
          <p:nvPr/>
        </p:nvPicPr>
        <p:blipFill>
          <a:blip r:embed="rId4"/>
          <a:srcRect l="9710" t="10667" r="9677" b="9439"/>
          <a:stretch>
            <a:fillRect/>
          </a:stretch>
        </p:blipFill>
        <p:spPr>
          <a:xfrm>
            <a:off x="5048539" y="4532759"/>
            <a:ext cx="2381251" cy="1790186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cross-scale maximum"/>
          <p:cNvSpPr txBox="1"/>
          <p:nvPr/>
        </p:nvSpPr>
        <p:spPr>
          <a:xfrm>
            <a:off x="616724" y="3215574"/>
            <a:ext cx="380163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cross-scale maximum</a:t>
            </a:r>
          </a:p>
        </p:txBody>
      </p:sp>
      <p:sp>
        <p:nvSpPr>
          <p:cNvPr id="457" name="local maximum"/>
          <p:cNvSpPr txBox="1"/>
          <p:nvPr/>
        </p:nvSpPr>
        <p:spPr>
          <a:xfrm>
            <a:off x="7985973" y="3155233"/>
            <a:ext cx="2647469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local maximum</a:t>
            </a:r>
          </a:p>
        </p:txBody>
      </p:sp>
      <p:sp>
        <p:nvSpPr>
          <p:cNvPr id="459" name="Line"/>
          <p:cNvSpPr/>
          <p:nvPr/>
        </p:nvSpPr>
        <p:spPr>
          <a:xfrm flipV="1">
            <a:off x="6239164" y="1726202"/>
            <a:ext cx="1" cy="1585434"/>
          </a:xfrm>
          <a:prstGeom prst="line">
            <a:avLst/>
          </a:prstGeom>
          <a:ln w="76200">
            <a:solidFill>
              <a:schemeClr val="accent3">
                <a:satOff val="18648"/>
                <a:lumOff val="5971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0" name="Line"/>
          <p:cNvSpPr/>
          <p:nvPr/>
        </p:nvSpPr>
        <p:spPr>
          <a:xfrm>
            <a:off x="6239164" y="3931980"/>
            <a:ext cx="1" cy="1585434"/>
          </a:xfrm>
          <a:prstGeom prst="line">
            <a:avLst/>
          </a:prstGeom>
          <a:ln w="76200">
            <a:solidFill>
              <a:schemeClr val="accent3">
                <a:satOff val="18648"/>
                <a:lumOff val="5971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2" name="Line"/>
          <p:cNvSpPr/>
          <p:nvPr/>
        </p:nvSpPr>
        <p:spPr>
          <a:xfrm flipH="1">
            <a:off x="6476886" y="3464949"/>
            <a:ext cx="1161709" cy="179165"/>
          </a:xfrm>
          <a:prstGeom prst="line">
            <a:avLst/>
          </a:prstGeom>
          <a:ln w="762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4" name="4.2"/>
          <p:cNvSpPr txBox="1"/>
          <p:nvPr/>
        </p:nvSpPr>
        <p:spPr>
          <a:xfrm>
            <a:off x="5153107" y="1967906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 dirty="0"/>
              <a:t>4.2</a:t>
            </a:r>
          </a:p>
        </p:txBody>
      </p:sp>
      <p:sp>
        <p:nvSpPr>
          <p:cNvPr id="465" name="6.0"/>
          <p:cNvSpPr txBox="1"/>
          <p:nvPr/>
        </p:nvSpPr>
        <p:spPr>
          <a:xfrm>
            <a:off x="5153107" y="399828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6.0</a:t>
            </a:r>
          </a:p>
        </p:txBody>
      </p:sp>
      <p:sp>
        <p:nvSpPr>
          <p:cNvPr id="466" name="9.8"/>
          <p:cNvSpPr txBox="1"/>
          <p:nvPr/>
        </p:nvSpPr>
        <p:spPr>
          <a:xfrm>
            <a:off x="5153107" y="594382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 dirty="0"/>
              <a:t>9.8</a:t>
            </a:r>
          </a:p>
        </p:txBody>
      </p:sp>
      <p:sp>
        <p:nvSpPr>
          <p:cNvPr id="13" name="optimal scale">
            <a:extLst>
              <a:ext uri="{FF2B5EF4-FFF2-40B4-BE49-F238E27FC236}">
                <a16:creationId xmlns:a16="http://schemas.microsoft.com/office/drawing/2014/main" id="{CAE67A78-99F2-4B26-B811-0947E42D84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Normalized </a:t>
            </a:r>
            <a:r>
              <a:rPr lang="en-US" dirty="0" err="1"/>
              <a:t>LoG</a:t>
            </a:r>
            <a:r>
              <a:rPr lang="en-US" dirty="0"/>
              <a:t> – optimal scale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40173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seen in class- edges: </a:t>
            </a:r>
            <a:r>
              <a:rPr lang="en-US" dirty="0" err="1"/>
              <a:t>DoG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also use difference of Gaussians (</a:t>
            </a:r>
            <a:r>
              <a:rPr lang="en-US" dirty="0" err="1"/>
              <a:t>DoG</a:t>
            </a:r>
            <a:r>
              <a:rPr lang="en-US" dirty="0"/>
              <a:t>) to mimic </a:t>
            </a:r>
            <a:r>
              <a:rPr lang="en-US" dirty="0" err="1"/>
              <a:t>LoG</a:t>
            </a:r>
            <a:r>
              <a:rPr lang="en-US" dirty="0"/>
              <a:t>.</a:t>
            </a:r>
          </a:p>
          <a:p>
            <a:r>
              <a:rPr lang="en-US" dirty="0"/>
              <a:t>Why do we want to do this? Faster computationally (explained here: </a:t>
            </a:r>
            <a:r>
              <a:rPr lang="en-US" dirty="0">
                <a:hlinkClick r:id="rId2"/>
              </a:rPr>
              <a:t>https://dsp.stackexchange.com/a/37675</a:t>
            </a:r>
            <a:r>
              <a:rPr lang="en-US" dirty="0"/>
              <a:t> 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895601"/>
            <a:ext cx="5533053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40258"/>
            <a:ext cx="5791200" cy="271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219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6557-381D-48C0-9791-16FE2C39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9DD0-395D-4D8F-A7B4-42AE93A84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log vs dog">
            <a:extLst>
              <a:ext uri="{FF2B5EF4-FFF2-40B4-BE49-F238E27FC236}">
                <a16:creationId xmlns:a16="http://schemas.microsoft.com/office/drawing/2014/main" id="{DD918083-6F0A-4699-9B56-0468A143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1" y="557214"/>
            <a:ext cx="9563100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53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 algorithm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2" y="3690792"/>
            <a:ext cx="7693685" cy="308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99" y="3690792"/>
            <a:ext cx="3177801" cy="2914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22591" y="1100233"/>
            <a:ext cx="9346817" cy="15823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Build </a:t>
            </a:r>
            <a:r>
              <a:rPr lang="en-US" sz="2800" dirty="0" err="1">
                <a:solidFill>
                  <a:schemeClr val="tx1"/>
                </a:solidFill>
              </a:rPr>
              <a:t>DoG</a:t>
            </a:r>
            <a:r>
              <a:rPr lang="en-US" sz="2800" dirty="0">
                <a:solidFill>
                  <a:schemeClr val="tx1"/>
                </a:solidFill>
              </a:rPr>
              <a:t> images.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Search across different image scales for the max response. </a:t>
            </a:r>
          </a:p>
        </p:txBody>
      </p:sp>
    </p:spTree>
    <p:extLst>
      <p:ext uri="{BB962C8B-B14F-4D97-AF65-F5344CB8AC3E}">
        <p14:creationId xmlns:p14="http://schemas.microsoft.com/office/powerpoint/2010/main" val="409062960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 descr="https://upload.wikimedia.org/wikipedia/commons/thumb/4/43/Image_pyramid.svg/512px-Image_pyramid.svg.png">
            <a:extLst>
              <a:ext uri="{FF2B5EF4-FFF2-40B4-BE49-F238E27FC236}">
                <a16:creationId xmlns:a16="http://schemas.microsoft.com/office/drawing/2014/main" id="{A2B044E1-485B-46F2-8470-4C4D3609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990600"/>
            <a:ext cx="650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Reminder: Gaussian pyramid</a:t>
            </a:r>
          </a:p>
        </p:txBody>
      </p:sp>
    </p:spTree>
    <p:extLst>
      <p:ext uri="{BB962C8B-B14F-4D97-AF65-F5344CB8AC3E}">
        <p14:creationId xmlns:p14="http://schemas.microsoft.com/office/powerpoint/2010/main" val="107066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</a:t>
            </a:r>
            <a:r>
              <a:rPr lang="en-US" dirty="0" err="1"/>
              <a:t>LoG</a:t>
            </a:r>
            <a:r>
              <a:rPr lang="en-US" dirty="0"/>
              <a:t> blob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images is low-passed filter so much, we can decimate the image and not loose data in the process!</a:t>
            </a:r>
          </a:p>
          <a:p>
            <a:r>
              <a:rPr lang="en-US" dirty="0"/>
              <a:t>We can build a Gaussian pyramid (as taught in image processing recap class) and run the entire algorithm on the different </a:t>
            </a:r>
            <a:r>
              <a:rPr lang="en-US" b="1" dirty="0"/>
              <a:t>octave scales.</a:t>
            </a:r>
          </a:p>
          <a:p>
            <a:r>
              <a:rPr lang="en-US" b="1" dirty="0"/>
              <a:t>When using different octave scales we can get features from different image scale.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10" y="3428999"/>
            <a:ext cx="4731768" cy="3315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 descr="Image result for hous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872" y="3452561"/>
            <a:ext cx="4937761" cy="329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277675" y="4031306"/>
            <a:ext cx="109331" cy="1093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256103" y="4743448"/>
            <a:ext cx="204687" cy="204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239426" y="5098480"/>
            <a:ext cx="442727" cy="4427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4" idx="2"/>
          </p:cNvCxnSpPr>
          <p:nvPr/>
        </p:nvCxnSpPr>
        <p:spPr>
          <a:xfrm>
            <a:off x="2766060" y="3962400"/>
            <a:ext cx="2511615" cy="12357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7" idx="0"/>
          </p:cNvCxnSpPr>
          <p:nvPr/>
        </p:nvCxnSpPr>
        <p:spPr>
          <a:xfrm>
            <a:off x="2766060" y="3962400"/>
            <a:ext cx="1592387" cy="7810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8" idx="2"/>
          </p:cNvCxnSpPr>
          <p:nvPr/>
        </p:nvCxnSpPr>
        <p:spPr>
          <a:xfrm>
            <a:off x="2766060" y="3962400"/>
            <a:ext cx="1473366" cy="135744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899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detection: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Advantages:</a:t>
                </a:r>
              </a:p>
              <a:p>
                <a:pPr lvl="1"/>
                <a:r>
                  <a:rPr lang="en-US" dirty="0"/>
                  <a:t>Invariant to translation, rotation, scale and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intensity shift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→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+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𝑏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 (because we use only the derivatives: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∇</m:t>
                        </m:r>
                        <m:r>
                          <a:rPr lang="en-US" b="0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𝐺</m:t>
                        </m:r>
                      </m:e>
                    </m:d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∗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𝐼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=</m:t>
                    </m:r>
                    <m:r>
                      <m:rPr>
                        <m:sty m:val="p"/>
                      </m:rP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∇</m:t>
                    </m:r>
                    <m:d>
                      <m:dPr>
                        <m:ctrlPr>
                          <a:rPr lang="en-US" b="0" i="1" kern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𝐺</m:t>
                        </m:r>
                        <m:r>
                          <a:rPr lang="en-US" i="1" ker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∗</m:t>
                        </m:r>
                        <m:r>
                          <a:rPr lang="en-US" i="1" ker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𝐼</m:t>
                        </m:r>
                      </m:e>
                    </m:d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=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𝐺</m:t>
                    </m:r>
                    <m: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∗(</m:t>
                    </m:r>
                    <m:r>
                      <m:rPr>
                        <m:sty m:val="p"/>
                      </m:rPr>
                      <a:rPr lang="en-US" i="1" ker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∇</m:t>
                    </m:r>
                    <m:r>
                      <m:rPr>
                        <m:sty m:val="p"/>
                      </m:rPr>
                      <a:rPr lang="en-US" b="0" i="0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I</m:t>
                    </m:r>
                    <m:r>
                      <a:rPr lang="en-US" b="0" i="0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).</a:t>
                </a:r>
              </a:p>
              <a:p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Disadvantages:</a:t>
                </a:r>
              </a:p>
              <a:p>
                <a:pPr lvl="1"/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Can also match edges, not just corners (why it’s matter? Now)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 r="-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301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b="1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feature?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universal or exact definition of what constitutes a feature, and the exact definition often depends on the problem or the type of application. Given that, a feature is defined as an </a:t>
            </a:r>
            <a:r>
              <a:rPr lang="en-US" b="1" dirty="0"/>
              <a:t>"interesting" </a:t>
            </a:r>
            <a:r>
              <a:rPr lang="en-US" dirty="0"/>
              <a:t>part of an image.</a:t>
            </a:r>
          </a:p>
          <a:p>
            <a:pPr lvl="1"/>
            <a:r>
              <a:rPr lang="en-US" dirty="0"/>
              <a:t>[from: Wikipedia]</a:t>
            </a:r>
          </a:p>
        </p:txBody>
      </p:sp>
    </p:spTree>
    <p:extLst>
      <p:ext uri="{BB962C8B-B14F-4D97-AF65-F5344CB8AC3E}">
        <p14:creationId xmlns:p14="http://schemas.microsoft.com/office/powerpoint/2010/main" val="2213808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DCB92-B243-46F0-9F9E-A647F72F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028F-F5A9-4EC6-A6A4-B5D1238A8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r>
              <a:rPr lang="en-US" dirty="0"/>
              <a:t> should be a unique point of the image where all close neighbors are very different from.</a:t>
            </a:r>
          </a:p>
          <a:p>
            <a:r>
              <a:rPr lang="en-US" dirty="0" err="1"/>
              <a:t>Atempt</a:t>
            </a:r>
            <a:r>
              <a:rPr lang="en-US" dirty="0"/>
              <a:t> 2: lets find corners in edge image- they are unique because their surrounding are very different.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D268A9-3981-4133-80DF-F601980C11FC}"/>
              </a:ext>
            </a:extLst>
          </p:cNvPr>
          <p:cNvGrpSpPr/>
          <p:nvPr/>
        </p:nvGrpSpPr>
        <p:grpSpPr>
          <a:xfrm>
            <a:off x="4521200" y="3429000"/>
            <a:ext cx="3149600" cy="2209800"/>
            <a:chOff x="533400" y="2413000"/>
            <a:chExt cx="2362200" cy="2209800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44E8AA-4380-40CC-9A06-28F7EF9CC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24130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416BE2D9-957C-4DA7-8B06-22901C1C5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600" y="2794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8ECFEE43-575C-4051-BB4F-900AE2DB8A49}"/>
              </a:ext>
            </a:extLst>
          </p:cNvPr>
          <p:cNvSpPr/>
          <p:nvPr/>
        </p:nvSpPr>
        <p:spPr>
          <a:xfrm>
            <a:off x="4946977" y="3621464"/>
            <a:ext cx="367645" cy="37707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38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818" name="Rectangle 10"/>
              <p:cNvSpPr>
                <a:spLocks noChangeArrowheads="1"/>
              </p:cNvSpPr>
              <p:nvPr/>
            </p:nvSpPr>
            <p:spPr bwMode="auto">
              <a:xfrm>
                <a:off x="203200" y="675861"/>
                <a:ext cx="8229600" cy="65631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Consider shifting the window </a:t>
                </a:r>
                <a:r>
                  <a:rPr lang="en-US" sz="2800" i="1" dirty="0"/>
                  <a:t>W</a:t>
                </a:r>
                <a:r>
                  <a:rPr lang="en-US" sz="2800" b="0" dirty="0"/>
                  <a:t> by (</a:t>
                </a:r>
                <a:r>
                  <a:rPr lang="en-US" sz="2800" b="0" i="1" dirty="0" err="1"/>
                  <a:t>u,v</a:t>
                </a:r>
                <a:r>
                  <a:rPr lang="en-US" sz="2800" b="0" dirty="0"/>
                  <a:t>)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0" dirty="0"/>
                  <a:t>compare each pixel before and after by summing up the squared differences (SSD).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0" dirty="0"/>
                  <a:t>this defines an SSD “error”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𝐸</m:t>
                    </m:r>
                    <m:r>
                      <a:rPr lang="en-US" sz="2400" b="0" i="1" dirty="0" smtClean="0">
                        <a:latin typeface="Cambria Math"/>
                      </a:rPr>
                      <m:t>(</m:t>
                    </m:r>
                    <m:r>
                      <a:rPr lang="en-US" sz="2400" b="0" i="1" dirty="0" err="1">
                        <a:latin typeface="Cambria Math"/>
                      </a:rPr>
                      <m:t>𝑢</m:t>
                    </m:r>
                    <m:r>
                      <a:rPr lang="en-US" sz="2400" b="0" i="1" dirty="0" err="1">
                        <a:latin typeface="Cambria Math"/>
                      </a:rPr>
                      <m:t>,</m:t>
                    </m:r>
                    <m:r>
                      <a:rPr lang="en-US" sz="2400" b="0" i="1" dirty="0" err="1">
                        <a:latin typeface="Cambria Math"/>
                      </a:rPr>
                      <m:t>𝑣</m:t>
                    </m:r>
                    <m:r>
                      <a:rPr lang="en-US" sz="2400" b="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0" dirty="0"/>
                  <a:t>: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endParaRPr lang="en-US" sz="2800" b="0" dirty="0"/>
              </a:p>
              <a:p>
                <a:pPr lvl="1">
                  <a:spcBef>
                    <a:spcPct val="20000"/>
                  </a:spcBef>
                </a:pPr>
                <a:endParaRPr lang="en-US" sz="2800" b="0" dirty="0"/>
              </a:p>
              <a:p>
                <a:pPr lvl="1">
                  <a:spcBef>
                    <a:spcPct val="20000"/>
                  </a:spcBef>
                </a:pPr>
                <a:endParaRPr lang="en-US" sz="1200" b="0" dirty="0"/>
              </a:p>
              <a:p>
                <a:pPr marL="285750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1" dirty="0"/>
                  <a:t>We are happy if this error is high for all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)≠(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818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200" y="675861"/>
                <a:ext cx="8229600" cy="6563139"/>
              </a:xfrm>
              <a:prstGeom prst="rect">
                <a:avLst/>
              </a:prstGeom>
              <a:blipFill>
                <a:blip r:embed="rId4"/>
                <a:stretch>
                  <a:fillRect l="-1333" t="-9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34820" name="Picture 35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3315" y="2599531"/>
            <a:ext cx="6934876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8737600" y="2057400"/>
            <a:ext cx="3149600" cy="2209800"/>
            <a:chOff x="2208" y="1104"/>
            <a:chExt cx="1488" cy="1392"/>
          </a:xfrm>
        </p:grpSpPr>
        <p:sp>
          <p:nvSpPr>
            <p:cNvPr id="34826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7" name="Freeform 44"/>
            <p:cNvSpPr>
              <a:spLocks/>
            </p:cNvSpPr>
            <p:nvPr/>
          </p:nvSpPr>
          <p:spPr bwMode="auto">
            <a:xfrm>
              <a:off x="2592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528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822" name="Rectangle 46"/>
          <p:cNvSpPr>
            <a:spLocks noChangeArrowheads="1"/>
          </p:cNvSpPr>
          <p:nvPr/>
        </p:nvSpPr>
        <p:spPr bwMode="auto">
          <a:xfrm>
            <a:off x="9186334" y="3008313"/>
            <a:ext cx="647700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9448801" y="3263900"/>
            <a:ext cx="647700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824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9189773" y="3004874"/>
            <a:ext cx="255587" cy="262467"/>
          </a:xfrm>
          <a:prstGeom prst="straightConnector1">
            <a:avLst/>
          </a:prstGeom>
          <a:noFill/>
          <a:ln w="38100">
            <a:solidFill>
              <a:srgbClr val="0066FF"/>
            </a:solidFill>
            <a:round/>
            <a:headEnd/>
            <a:tailEnd type="triangle" w="med" len="med"/>
          </a:ln>
        </p:spPr>
      </p:cxn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9495043" y="2974978"/>
            <a:ext cx="320922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i="1" dirty="0"/>
              <a:t>W</a:t>
            </a:r>
            <a:endParaRPr lang="en-US" sz="1400" i="1" baseline="-25000" dirty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8927692" y="3070281"/>
            <a:ext cx="372218" cy="20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aseline="-25000" dirty="0"/>
              <a:t>(</a:t>
            </a:r>
            <a:r>
              <a:rPr lang="en-US" sz="1200" baseline="-25000" dirty="0" err="1"/>
              <a:t>u,v</a:t>
            </a:r>
            <a:r>
              <a:rPr lang="en-US" sz="1200" baseline="-25000" dirty="0"/>
              <a:t>)</a:t>
            </a:r>
            <a:endParaRPr lang="en-US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741609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 measures of uniqueness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Suppose we only consider a small window of pixels. </a:t>
            </a:r>
          </a:p>
          <a:p>
            <a:pPr lvl="0"/>
            <a:r>
              <a:rPr lang="en-US" dirty="0"/>
              <a:t>How does the window change when you shift it?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1200" y="3200400"/>
            <a:ext cx="3149600" cy="2209800"/>
            <a:chOff x="533400" y="2413000"/>
            <a:chExt cx="2362200" cy="2209800"/>
          </a:xfrm>
        </p:grpSpPr>
        <p:sp>
          <p:nvSpPr>
            <p:cNvPr id="31748" name="Rectangle 3"/>
            <p:cNvSpPr>
              <a:spLocks noChangeArrowheads="1"/>
            </p:cNvSpPr>
            <p:nvPr/>
          </p:nvSpPr>
          <p:spPr bwMode="auto">
            <a:xfrm>
              <a:off x="533400" y="24130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1" name="Freeform 41"/>
            <p:cNvSpPr>
              <a:spLocks/>
            </p:cNvSpPr>
            <p:nvPr/>
          </p:nvSpPr>
          <p:spPr bwMode="auto">
            <a:xfrm>
              <a:off x="990600" y="2794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2" name="Rectangle 46"/>
            <p:cNvSpPr>
              <a:spLocks noChangeArrowheads="1"/>
            </p:cNvSpPr>
            <p:nvPr/>
          </p:nvSpPr>
          <p:spPr bwMode="auto">
            <a:xfrm>
              <a:off x="1309688" y="352425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72000" y="3200400"/>
            <a:ext cx="3149600" cy="2209800"/>
            <a:chOff x="3429000" y="2413000"/>
            <a:chExt cx="2362200" cy="2209800"/>
          </a:xfrm>
        </p:grpSpPr>
        <p:grpSp>
          <p:nvGrpSpPr>
            <p:cNvPr id="2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31758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9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3" name="Rectangle 9"/>
            <p:cNvSpPr>
              <a:spLocks noChangeArrowheads="1"/>
            </p:cNvSpPr>
            <p:nvPr/>
          </p:nvSpPr>
          <p:spPr bwMode="auto">
            <a:xfrm>
              <a:off x="3629025" y="335280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331200" y="3200400"/>
            <a:ext cx="3149600" cy="2209800"/>
            <a:chOff x="6248400" y="2413000"/>
            <a:chExt cx="2362200" cy="2209800"/>
          </a:xfrm>
        </p:grpSpPr>
        <p:grpSp>
          <p:nvGrpSpPr>
            <p:cNvPr id="3" name="Group 94"/>
            <p:cNvGrpSpPr>
              <a:grpSpLocks/>
            </p:cNvGrpSpPr>
            <p:nvPr/>
          </p:nvGrpSpPr>
          <p:grpSpPr bwMode="auto">
            <a:xfrm>
              <a:off x="6248400" y="2413000"/>
              <a:ext cx="2362200" cy="2209800"/>
              <a:chOff x="2208" y="1104"/>
              <a:chExt cx="1488" cy="1392"/>
            </a:xfrm>
          </p:grpSpPr>
          <p:sp>
            <p:nvSpPr>
              <p:cNvPr id="31756" name="Rectangle 95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7" name="Freeform 96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4" name="Rectangle 10"/>
            <p:cNvSpPr>
              <a:spLocks noChangeArrowheads="1"/>
            </p:cNvSpPr>
            <p:nvPr/>
          </p:nvSpPr>
          <p:spPr bwMode="auto">
            <a:xfrm>
              <a:off x="6477000" y="259080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8839200" y="6553200"/>
            <a:ext cx="3352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200" b="0" dirty="0"/>
              <a:t>Credit: S. Seitz, D. </a:t>
            </a:r>
            <a:r>
              <a:rPr lang="en-US" sz="1200" b="0" dirty="0" err="1"/>
              <a:t>Frolova</a:t>
            </a:r>
            <a:r>
              <a:rPr lang="en-US" sz="1200" b="0" dirty="0"/>
              <a:t>, D. </a:t>
            </a:r>
            <a:r>
              <a:rPr lang="en-US" sz="1200" b="0" dirty="0" err="1"/>
              <a:t>Simakov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373380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dirty="0"/>
              <a:t>Local measures of uniqueness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3200400"/>
            <a:ext cx="3149600" cy="2209800"/>
            <a:chOff x="3429000" y="3886200"/>
            <a:chExt cx="2362200" cy="2209800"/>
          </a:xfrm>
        </p:grpSpPr>
        <p:grpSp>
          <p:nvGrpSpPr>
            <p:cNvPr id="2" name="Group 42"/>
            <p:cNvGrpSpPr>
              <a:grpSpLocks/>
            </p:cNvGrpSpPr>
            <p:nvPr/>
          </p:nvGrpSpPr>
          <p:grpSpPr bwMode="auto">
            <a:xfrm>
              <a:off x="3429000" y="3886200"/>
              <a:ext cx="2362200" cy="2209800"/>
              <a:chOff x="2208" y="1104"/>
              <a:chExt cx="1488" cy="1392"/>
            </a:xfrm>
          </p:grpSpPr>
          <p:sp>
            <p:nvSpPr>
              <p:cNvPr id="33824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5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" name="Group 45"/>
            <p:cNvGrpSpPr>
              <a:grpSpLocks/>
            </p:cNvGrpSpPr>
            <p:nvPr/>
          </p:nvGrpSpPr>
          <p:grpSpPr bwMode="auto">
            <a:xfrm>
              <a:off x="3505200" y="4724400"/>
              <a:ext cx="703263" cy="677863"/>
              <a:chOff x="892" y="1801"/>
              <a:chExt cx="443" cy="427"/>
            </a:xfrm>
          </p:grpSpPr>
          <p:sp>
            <p:nvSpPr>
              <p:cNvPr id="33819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0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1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2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3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711200" y="3200400"/>
            <a:ext cx="3149600" cy="2209800"/>
            <a:chOff x="533400" y="3886200"/>
            <a:chExt cx="2362200" cy="2209800"/>
          </a:xfrm>
        </p:grpSpPr>
        <p:sp>
          <p:nvSpPr>
            <p:cNvPr id="33795" name="Rectangle 3"/>
            <p:cNvSpPr>
              <a:spLocks noChangeArrowheads="1"/>
            </p:cNvSpPr>
            <p:nvPr/>
          </p:nvSpPr>
          <p:spPr bwMode="auto">
            <a:xfrm>
              <a:off x="533400" y="38862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9" name="Freeform 41"/>
            <p:cNvSpPr>
              <a:spLocks/>
            </p:cNvSpPr>
            <p:nvPr/>
          </p:nvSpPr>
          <p:spPr bwMode="auto">
            <a:xfrm>
              <a:off x="990600" y="42672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1201738" y="4884738"/>
              <a:ext cx="703262" cy="677862"/>
              <a:chOff x="892" y="1801"/>
              <a:chExt cx="443" cy="427"/>
            </a:xfrm>
          </p:grpSpPr>
          <p:sp>
            <p:nvSpPr>
              <p:cNvPr id="33812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4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5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6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8331200" y="3200400"/>
            <a:ext cx="3149600" cy="2209800"/>
            <a:chOff x="6248400" y="3886200"/>
            <a:chExt cx="2362200" cy="2209800"/>
          </a:xfrm>
        </p:grpSpPr>
        <p:grpSp>
          <p:nvGrpSpPr>
            <p:cNvPr id="4" name="Group 94"/>
            <p:cNvGrpSpPr>
              <a:grpSpLocks/>
            </p:cNvGrpSpPr>
            <p:nvPr/>
          </p:nvGrpSpPr>
          <p:grpSpPr bwMode="auto">
            <a:xfrm>
              <a:off x="6248400" y="3886200"/>
              <a:ext cx="2362200" cy="2209800"/>
              <a:chOff x="2208" y="1104"/>
              <a:chExt cx="1488" cy="1392"/>
            </a:xfrm>
          </p:grpSpPr>
          <p:sp>
            <p:nvSpPr>
              <p:cNvPr id="33817" name="Rectangle 95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" name="Freeform 96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9"/>
            <p:cNvGrpSpPr>
              <a:grpSpLocks/>
            </p:cNvGrpSpPr>
            <p:nvPr/>
          </p:nvGrpSpPr>
          <p:grpSpPr bwMode="auto">
            <a:xfrm>
              <a:off x="6383338" y="3962400"/>
              <a:ext cx="703262" cy="677863"/>
              <a:chOff x="892" y="1801"/>
              <a:chExt cx="443" cy="427"/>
            </a:xfrm>
          </p:grpSpPr>
          <p:sp>
            <p:nvSpPr>
              <p:cNvPr id="33807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09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0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1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3802" name="Text Box 4"/>
          <p:cNvSpPr txBox="1">
            <a:spLocks noChangeArrowheads="1"/>
          </p:cNvSpPr>
          <p:nvPr/>
        </p:nvSpPr>
        <p:spPr bwMode="auto">
          <a:xfrm>
            <a:off x="1016000" y="5384800"/>
            <a:ext cx="2743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“flat”</a:t>
            </a:r>
            <a:r>
              <a:rPr lang="en-US" sz="2000" b="0" dirty="0">
                <a:cs typeface="Times New Roman" pitchFamily="18" charset="0"/>
              </a:rPr>
              <a:t> region:</a:t>
            </a:r>
            <a:br>
              <a:rPr lang="en-US" sz="2000" b="0" dirty="0">
                <a:cs typeface="Times New Roman" pitchFamily="18" charset="0"/>
              </a:rPr>
            </a:br>
            <a:r>
              <a:rPr lang="en-US" sz="2000" b="0" dirty="0">
                <a:cs typeface="Times New Roman" pitchFamily="18" charset="0"/>
              </a:rPr>
              <a:t>no change in all directions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3803" name="Text Box 93"/>
          <p:cNvSpPr txBox="1">
            <a:spLocks noChangeArrowheads="1"/>
          </p:cNvSpPr>
          <p:nvPr/>
        </p:nvSpPr>
        <p:spPr bwMode="auto">
          <a:xfrm>
            <a:off x="4572000" y="5384800"/>
            <a:ext cx="3251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“edge”</a:t>
            </a:r>
            <a:r>
              <a:rPr lang="en-US" sz="2000" b="0" dirty="0">
                <a:cs typeface="Times New Roman" pitchFamily="18" charset="0"/>
              </a:rPr>
              <a:t>:  </a:t>
            </a:r>
          </a:p>
          <a:p>
            <a:r>
              <a:rPr lang="en-US" sz="2000" b="0" dirty="0">
                <a:cs typeface="Times New Roman" pitchFamily="18" charset="0"/>
              </a:rPr>
              <a:t>no change along the edge direction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3804" name="Text Box 145"/>
          <p:cNvSpPr txBox="1">
            <a:spLocks noChangeArrowheads="1"/>
          </p:cNvSpPr>
          <p:nvPr/>
        </p:nvSpPr>
        <p:spPr bwMode="auto">
          <a:xfrm>
            <a:off x="8331200" y="5359400"/>
            <a:ext cx="3251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“corner”</a:t>
            </a:r>
            <a:r>
              <a:rPr lang="en-US" sz="2000" b="0" dirty="0">
                <a:cs typeface="Times New Roman" pitchFamily="18" charset="0"/>
              </a:rPr>
              <a:t>:</a:t>
            </a:r>
            <a:br>
              <a:rPr lang="en-US" sz="2000" b="0" dirty="0">
                <a:cs typeface="Times New Roman" pitchFamily="18" charset="0"/>
              </a:rPr>
            </a:br>
            <a:r>
              <a:rPr lang="en-US" sz="2000" b="0" dirty="0">
                <a:cs typeface="Times New Roman" pitchFamily="18" charset="0"/>
              </a:rPr>
              <a:t>significant change in all directions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5715000"/>
          </a:xfrm>
        </p:spPr>
        <p:txBody>
          <a:bodyPr>
            <a:normAutofit/>
          </a:bodyPr>
          <a:lstStyle/>
          <a:p>
            <a:r>
              <a:rPr lang="en-US" sz="2800" dirty="0"/>
              <a:t>Suppose we only consider a small window of pixels.</a:t>
            </a:r>
          </a:p>
          <a:p>
            <a:pPr lvl="0"/>
            <a:r>
              <a:rPr lang="en-US" dirty="0"/>
              <a:t>How does the window change when you shift it?</a:t>
            </a:r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29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866" name="Rectangle 10"/>
              <p:cNvSpPr>
                <a:spLocks noChangeArrowheads="1"/>
              </p:cNvSpPr>
              <p:nvPr/>
            </p:nvSpPr>
            <p:spPr bwMode="auto">
              <a:xfrm>
                <a:off x="107576" y="750797"/>
                <a:ext cx="10871200" cy="5257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b="0" dirty="0"/>
                  <a:t>Taylor Series expansion of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𝐼</m:t>
                    </m:r>
                  </m:oMath>
                </a14:m>
                <a:r>
                  <a:rPr lang="en-US" sz="2800" b="0" dirty="0"/>
                  <a:t>:</a:t>
                </a:r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b="0" dirty="0"/>
                  <a:t>If the motion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(</m:t>
                    </m:r>
                    <m:r>
                      <a:rPr lang="en-US" sz="2800" b="0" i="1" dirty="0" err="1">
                        <a:latin typeface="Cambria Math"/>
                      </a:rPr>
                      <m:t>𝑢</m:t>
                    </m:r>
                    <m:r>
                      <a:rPr lang="en-US" sz="2800" b="0" i="1" dirty="0" err="1">
                        <a:latin typeface="Cambria Math"/>
                      </a:rPr>
                      <m:t>,</m:t>
                    </m:r>
                    <m:r>
                      <a:rPr lang="en-US" sz="2800" b="0" i="1" dirty="0" err="1">
                        <a:latin typeface="Cambria Math"/>
                      </a:rPr>
                      <m:t>𝑣</m:t>
                    </m:r>
                    <m:r>
                      <a:rPr lang="en-US" sz="2800" b="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0" dirty="0"/>
                  <a:t> is small, then first order approximation is good</a:t>
                </a:r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dirty="0"/>
                  <a:t>Plug it into the SSD error term:</a:t>
                </a:r>
                <a:endParaRPr lang="en-US" sz="2800" b="0" dirty="0"/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endParaRPr lang="en-US" sz="2800" b="0" dirty="0"/>
              </a:p>
            </p:txBody>
          </p:sp>
        </mc:Choice>
        <mc:Fallback xmlns="">
          <p:sp>
            <p:nvSpPr>
              <p:cNvPr id="36866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76" y="750797"/>
                <a:ext cx="10871200" cy="5257800"/>
              </a:xfrm>
              <a:prstGeom prst="rect">
                <a:avLst/>
              </a:prstGeom>
              <a:blipFill>
                <a:blip r:embed="rId5"/>
                <a:stretch>
                  <a:fillRect l="-1010" t="-10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36868" name="Content Placeholder 10" descr="Edittex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432441" y="2357109"/>
            <a:ext cx="4641583" cy="471488"/>
          </a:xfrm>
        </p:spPr>
      </p:pic>
      <p:pic>
        <p:nvPicPr>
          <p:cNvPr id="36869" name="Picture 14" descr="Edittex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6047" y="1281112"/>
            <a:ext cx="698051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4677" y="3379400"/>
            <a:ext cx="7141881" cy="668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26506" y="4145973"/>
            <a:ext cx="6101976" cy="682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98226" y="4989291"/>
            <a:ext cx="3634386" cy="658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5182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212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1833" y="1171727"/>
            <a:ext cx="2096180" cy="61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1833" y="1918921"/>
            <a:ext cx="2412393" cy="64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41833" y="2692892"/>
            <a:ext cx="2080880" cy="604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3663" y="1171727"/>
            <a:ext cx="5057024" cy="102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6D493C6-FD8D-4994-A2D5-77B5BA5B5BC5}"/>
              </a:ext>
            </a:extLst>
          </p:cNvPr>
          <p:cNvGrpSpPr/>
          <p:nvPr/>
        </p:nvGrpSpPr>
        <p:grpSpPr>
          <a:xfrm>
            <a:off x="476434" y="2311892"/>
            <a:ext cx="5995387" cy="762000"/>
            <a:chOff x="838200" y="2667000"/>
            <a:chExt cx="7108372" cy="109697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57157CBB-0154-4E55-AAE5-181D9CB282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43000" y="2667000"/>
              <a:ext cx="6803572" cy="1096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F9D9D9-8F2A-455C-89F5-C0C6977F8323}"/>
                </a:ext>
              </a:extLst>
            </p:cNvPr>
            <p:cNvSpPr/>
            <p:nvPr/>
          </p:nvSpPr>
          <p:spPr>
            <a:xfrm>
              <a:off x="838200" y="2667002"/>
              <a:ext cx="1676400" cy="1066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Left Brace 17">
            <a:extLst>
              <a:ext uri="{FF2B5EF4-FFF2-40B4-BE49-F238E27FC236}">
                <a16:creationId xmlns:a16="http://schemas.microsoft.com/office/drawing/2014/main" id="{32288ED3-C48F-4694-9FDD-84A1FC1444C1}"/>
              </a:ext>
            </a:extLst>
          </p:cNvPr>
          <p:cNvSpPr>
            <a:spLocks/>
          </p:cNvSpPr>
          <p:nvPr/>
        </p:nvSpPr>
        <p:spPr bwMode="auto">
          <a:xfrm rot="-5400000">
            <a:off x="4534126" y="2469853"/>
            <a:ext cx="237964" cy="1456712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6" name="Picture 20" descr="TP_tmp.emf">
            <a:extLst>
              <a:ext uri="{FF2B5EF4-FFF2-40B4-BE49-F238E27FC236}">
                <a16:creationId xmlns:a16="http://schemas.microsoft.com/office/drawing/2014/main" id="{6E7724B0-9B0C-4741-A3B2-2345D52CF8F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5144" y="3460886"/>
            <a:ext cx="475928" cy="316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B8E157-BB2E-42B9-BF9B-01B7976AB3BC}"/>
              </a:ext>
            </a:extLst>
          </p:cNvPr>
          <p:cNvGrpSpPr/>
          <p:nvPr/>
        </p:nvGrpSpPr>
        <p:grpSpPr>
          <a:xfrm>
            <a:off x="7341833" y="3886201"/>
            <a:ext cx="4342167" cy="2766497"/>
            <a:chOff x="7341833" y="3886201"/>
            <a:chExt cx="4342167" cy="2766497"/>
          </a:xfrm>
        </p:grpSpPr>
        <p:pic>
          <p:nvPicPr>
            <p:cNvPr id="27" name="Picture 16">
              <a:extLst>
                <a:ext uri="{FF2B5EF4-FFF2-40B4-BE49-F238E27FC236}">
                  <a16:creationId xmlns:a16="http://schemas.microsoft.com/office/drawing/2014/main" id="{B305AAAD-D6D9-4830-B581-F80736398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823200" y="3886201"/>
              <a:ext cx="3860800" cy="2766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E428CFB-1706-4E18-99AA-E50EA979F8EA}"/>
                </a:ext>
              </a:extLst>
            </p:cNvPr>
            <p:cNvSpPr txBox="1"/>
            <p:nvPr/>
          </p:nvSpPr>
          <p:spPr>
            <a:xfrm flipH="1">
              <a:off x="8874072" y="6160445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E30E86-828A-4962-B6AD-31A7D7913C06}"/>
                </a:ext>
              </a:extLst>
            </p:cNvPr>
            <p:cNvSpPr txBox="1"/>
            <p:nvPr/>
          </p:nvSpPr>
          <p:spPr>
            <a:xfrm flipH="1">
              <a:off x="10998727" y="5858671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E37FD6-BB45-4151-B099-34ADEB56DBE9}"/>
                </a:ext>
              </a:extLst>
            </p:cNvPr>
            <p:cNvSpPr txBox="1"/>
            <p:nvPr/>
          </p:nvSpPr>
          <p:spPr>
            <a:xfrm>
              <a:off x="7341833" y="5006837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95F911D-2D2E-462E-A0E1-2D57C5C492E8}"/>
              </a:ext>
            </a:extLst>
          </p:cNvPr>
          <p:cNvSpPr txBox="1"/>
          <p:nvPr/>
        </p:nvSpPr>
        <p:spPr>
          <a:xfrm>
            <a:off x="852255" y="4341180"/>
            <a:ext cx="412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called </a:t>
            </a:r>
            <a:r>
              <a:rPr lang="en-US" b="1" dirty="0"/>
              <a:t>second-moments matrix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7245C2-32A3-4E88-B419-269B3DFA529A}"/>
              </a:ext>
            </a:extLst>
          </p:cNvPr>
          <p:cNvCxnSpPr>
            <a:stCxn id="4" idx="0"/>
            <a:endCxn id="26" idx="1"/>
          </p:cNvCxnSpPr>
          <p:nvPr/>
        </p:nvCxnSpPr>
        <p:spPr>
          <a:xfrm flipV="1">
            <a:off x="2912861" y="3618909"/>
            <a:ext cx="1502283" cy="722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162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472" y="1211302"/>
            <a:ext cx="6519333" cy="78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8177" y="2906291"/>
            <a:ext cx="2415696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1200" y="3889689"/>
            <a:ext cx="2780112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86908" y="4876800"/>
            <a:ext cx="2398064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Left Brace 17"/>
          <p:cNvSpPr>
            <a:spLocks/>
          </p:cNvSpPr>
          <p:nvPr/>
        </p:nvSpPr>
        <p:spPr bwMode="auto">
          <a:xfrm rot="-5400000">
            <a:off x="4936066" y="1198564"/>
            <a:ext cx="304800" cy="2048933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92132" y="2527831"/>
            <a:ext cx="6096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9"/>
          <p:cNvGrpSpPr/>
          <p:nvPr/>
        </p:nvGrpSpPr>
        <p:grpSpPr>
          <a:xfrm>
            <a:off x="4331605" y="3048000"/>
            <a:ext cx="3149600" cy="2209800"/>
            <a:chOff x="3429000" y="2413000"/>
            <a:chExt cx="2362200" cy="2209800"/>
          </a:xfrm>
        </p:grpSpPr>
        <p:grpSp>
          <p:nvGrpSpPr>
            <p:cNvPr id="21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23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  <a:gd name="connsiteX0" fmla="*/ 0 w 1008"/>
                  <a:gd name="connsiteY0" fmla="*/ 912 h 912"/>
                  <a:gd name="connsiteX1" fmla="*/ 0 w 1008"/>
                  <a:gd name="connsiteY1" fmla="*/ 0 h 912"/>
                  <a:gd name="connsiteX2" fmla="*/ 1008 w 1008"/>
                  <a:gd name="connsiteY2" fmla="*/ 0 h 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4419600" y="2554514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064000" y="5410200"/>
            <a:ext cx="177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edge: </a:t>
            </a:r>
          </a:p>
        </p:txBody>
      </p:sp>
      <p:pic>
        <p:nvPicPr>
          <p:cNvPr id="216067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76520" y="5399314"/>
            <a:ext cx="1421653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607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926273" y="2792766"/>
            <a:ext cx="407993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Group 26"/>
          <p:cNvGrpSpPr/>
          <p:nvPr/>
        </p:nvGrpSpPr>
        <p:grpSpPr>
          <a:xfrm>
            <a:off x="7924800" y="4038600"/>
            <a:ext cx="4572000" cy="2400300"/>
            <a:chOff x="5943600" y="4038600"/>
            <a:chExt cx="3429000" cy="2400300"/>
          </a:xfrm>
        </p:grpSpPr>
        <p:pic>
          <p:nvPicPr>
            <p:cNvPr id="216071" name="Picture 7" descr="C:\snavely\work\teaching\09Fa-CS6610\lectures\lec03\plots\xplot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flipH="1">
              <a:off x="6794861" y="586740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8675914" y="567224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34913" y="4406706"/>
              <a:ext cx="541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D281A877-3056-44E9-80AC-29BD92E34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Harris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1595329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8177" y="2906291"/>
            <a:ext cx="2415696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1200" y="3889689"/>
            <a:ext cx="2780112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6908" y="4876800"/>
            <a:ext cx="2398064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9"/>
          <p:cNvGrpSpPr/>
          <p:nvPr/>
        </p:nvGrpSpPr>
        <p:grpSpPr>
          <a:xfrm>
            <a:off x="4340517" y="3048000"/>
            <a:ext cx="3149600" cy="2209800"/>
            <a:chOff x="3429000" y="2413000"/>
            <a:chExt cx="2362200" cy="2209800"/>
          </a:xfrm>
        </p:grpSpPr>
        <p:grpSp>
          <p:nvGrpSpPr>
            <p:cNvPr id="3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23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  <a:gd name="connsiteX0" fmla="*/ 0 w 1008"/>
                  <a:gd name="connsiteY0" fmla="*/ 912 h 912"/>
                  <a:gd name="connsiteX1" fmla="*/ 0 w 1008"/>
                  <a:gd name="connsiteY1" fmla="*/ 0 h 912"/>
                  <a:gd name="connsiteX2" fmla="*/ 1008 w 1008"/>
                  <a:gd name="connsiteY2" fmla="*/ 0 h 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3635270" y="3338286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362997" y="5410200"/>
            <a:ext cx="151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Vertical edge: </a:t>
            </a:r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35699" y="5380430"/>
            <a:ext cx="1485901" cy="43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7091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26401" y="2819401"/>
            <a:ext cx="3905249" cy="119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7924800" y="4038600"/>
            <a:ext cx="4572000" cy="2400300"/>
            <a:chOff x="5943600" y="4038600"/>
            <a:chExt cx="3429000" cy="2400300"/>
          </a:xfrm>
        </p:grpSpPr>
        <p:pic>
          <p:nvPicPr>
            <p:cNvPr id="216072" name="Picture 8" descr="C:\snavely\work\teaching\09Fa-CS6610\lectures\lec03\plots\yplot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flipH="1">
              <a:off x="6794861" y="586740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8675914" y="567224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33118" y="4412038"/>
              <a:ext cx="541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pic>
        <p:nvPicPr>
          <p:cNvPr id="26" name="Picture 4">
            <a:extLst>
              <a:ext uri="{FF2B5EF4-FFF2-40B4-BE49-F238E27FC236}">
                <a16:creationId xmlns:a16="http://schemas.microsoft.com/office/drawing/2014/main" id="{D061BC92-94BB-4699-BBA1-FA96B5D9B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5472" y="1211302"/>
            <a:ext cx="6519333" cy="78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Left Brace 17">
            <a:extLst>
              <a:ext uri="{FF2B5EF4-FFF2-40B4-BE49-F238E27FC236}">
                <a16:creationId xmlns:a16="http://schemas.microsoft.com/office/drawing/2014/main" id="{F4B03C04-72AD-47DD-B029-C4902DCA5E09}"/>
              </a:ext>
            </a:extLst>
          </p:cNvPr>
          <p:cNvSpPr>
            <a:spLocks/>
          </p:cNvSpPr>
          <p:nvPr/>
        </p:nvSpPr>
        <p:spPr bwMode="auto">
          <a:xfrm rot="-5400000">
            <a:off x="4936066" y="1198564"/>
            <a:ext cx="304800" cy="2048933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8" name="Picture 20" descr="TP_tmp.emf">
            <a:extLst>
              <a:ext uri="{FF2B5EF4-FFF2-40B4-BE49-F238E27FC236}">
                <a16:creationId xmlns:a16="http://schemas.microsoft.com/office/drawing/2014/main" id="{7CAF7626-4B46-429B-9109-3C717E40F8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792132" y="2527831"/>
            <a:ext cx="6096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DBE53FFE-4416-45D8-A714-82AC5359E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Harris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4047091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FC57-AF3F-4078-BDFD-6239486CA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75861"/>
            <a:ext cx="11785600" cy="6115555"/>
          </a:xfrm>
        </p:spPr>
        <p:txBody>
          <a:bodyPr>
            <a:normAutofit/>
          </a:bodyPr>
          <a:lstStyle/>
          <a:p>
            <a:r>
              <a:rPr lang="en-US" dirty="0"/>
              <a:t>A real symmetric matrix has an </a:t>
            </a:r>
            <a:r>
              <a:rPr lang="en-US" dirty="0" err="1"/>
              <a:t>eigendecomposition</a:t>
            </a:r>
            <a:r>
              <a:rPr lang="en-US" dirty="0"/>
              <a:t> of: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Bonus: eigenvectors are orthonormal if A is real and symmetric.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AE6A78A5-E4DA-45C1-99DC-2A5FD385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00" y="1414462"/>
            <a:ext cx="703897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inding corners…"/>
          <p:cNvSpPr txBox="1">
            <a:spLocks/>
          </p:cNvSpPr>
          <p:nvPr/>
        </p:nvSpPr>
        <p:spPr>
          <a:xfrm>
            <a:off x="220433" y="1331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Harris corner detection: probabilistic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658864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EDE2-7E6C-4BC3-8C40-233548B2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94B82D-E0B3-4F67-AB6D-EE0190DEF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ellipse can have a matrix form of: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Which is exactly as a rotated ellipse with a center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94B82D-E0B3-4F67-AB6D-EE0190DEF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>
            <a:extLst>
              <a:ext uri="{FF2B5EF4-FFF2-40B4-BE49-F238E27FC236}">
                <a16:creationId xmlns:a16="http://schemas.microsoft.com/office/drawing/2014/main" id="{BD2DC13E-7C92-4E04-9E1C-E94B93826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61" y="1304833"/>
            <a:ext cx="70675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8F4E4528-7DA3-4C57-8C96-3C37AFC2F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34" y="5553167"/>
            <a:ext cx="986790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923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features?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694035"/>
              </p:ext>
            </p:extLst>
          </p:nvPr>
        </p:nvGraphicFramePr>
        <p:xfrm>
          <a:off x="6406101" y="685128"/>
          <a:ext cx="2690784" cy="3194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CorelPhotoPaint.Image.8" r:id="rId3" imgW="3796825" imgH="4507937" progId="">
                  <p:embed/>
                </p:oleObj>
              </mc:Choice>
              <mc:Fallback>
                <p:oleObj name="CorelPhotoPaint.Image.8" r:id="rId3" imgW="3796825" imgH="450793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6101" y="685128"/>
                        <a:ext cx="2690784" cy="3194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5" cstate="print"/>
          <a:srcRect l="13637" t="24706" r="12122" b="11978"/>
          <a:stretch>
            <a:fillRect/>
          </a:stretch>
        </p:blipFill>
        <p:spPr bwMode="auto">
          <a:xfrm>
            <a:off x="9045271" y="1105230"/>
            <a:ext cx="2781390" cy="209973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6" name="TextBox 5"/>
          <p:cNvSpPr txBox="1"/>
          <p:nvPr/>
        </p:nvSpPr>
        <p:spPr>
          <a:xfrm>
            <a:off x="7370859" y="3745069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recognition</a:t>
            </a:r>
          </a:p>
        </p:txBody>
      </p:sp>
      <p:pic>
        <p:nvPicPr>
          <p:cNvPr id="1028" name="Picture 4" descr="Image result for features sl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64" y="720865"/>
            <a:ext cx="5319002" cy="299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38362" y="3712803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 navigation</a:t>
            </a:r>
          </a:p>
        </p:txBody>
      </p:sp>
      <p:pic>
        <p:nvPicPr>
          <p:cNvPr id="1032" name="Picture 8" descr="http://www.athoughtabroad.com/images/19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5048" r="1178" b="41133"/>
          <a:stretch/>
        </p:blipFill>
        <p:spPr bwMode="auto">
          <a:xfrm>
            <a:off x="79528" y="4055178"/>
            <a:ext cx="7186934" cy="232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athoughtabroad.com/images/19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1" t="60156" r="1658" b="6547"/>
          <a:stretch/>
        </p:blipFill>
        <p:spPr bwMode="auto">
          <a:xfrm>
            <a:off x="6074150" y="4055178"/>
            <a:ext cx="5577598" cy="230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121426" y="6384910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Panorama stitching</a:t>
            </a:r>
          </a:p>
        </p:txBody>
      </p:sp>
    </p:spTree>
    <p:extLst>
      <p:ext uri="{BB962C8B-B14F-4D97-AF65-F5344CB8AC3E}">
        <p14:creationId xmlns:p14="http://schemas.microsoft.com/office/powerpoint/2010/main" val="1030544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5A4122-EB86-4108-80AB-EEE28410A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200" y="761999"/>
                <a:ext cx="11785600" cy="60294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Combining the two equations seen before we can conclude that when taking a cross-section from the error function, we can get an ellipsoid.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[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𝑢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  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𝑣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]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sz="2800">
                        <a:solidFill>
                          <a:srgbClr val="000000"/>
                        </a:solidFill>
                      </a:rPr>
                      <m:t>const</m:t>
                    </m:r>
                  </m:oMath>
                </a14:m>
                <a:endParaRPr lang="en-US" sz="2800" dirty="0">
                  <a:cs typeface="Times New Roman" pitchFamily="18" charset="0"/>
                  <a:sym typeface="Symbol" pitchFamily="18" charset="2"/>
                </a:endParaRPr>
              </a:p>
              <a:p>
                <a:r>
                  <a:rPr lang="en-US" dirty="0">
                    <a:cs typeface="Times New Roman" pitchFamily="18" charset="0"/>
                    <a:sym typeface="Symbol" pitchFamily="18" charset="2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cs typeface="Times New Roman" pitchFamily="18" charset="0"/>
                        <a:sym typeface="Symbol" pitchFamily="18" charset="2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E5A4122-EB86-4108-80AB-EEE28410A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1999"/>
                <a:ext cx="11785600" cy="6029417"/>
              </a:xfrm>
              <a:prstGeom prst="rect">
                <a:avLst/>
              </a:prstGeom>
              <a:blipFill rotWithShape="1">
                <a:blip r:embed="rId3"/>
                <a:stretch>
                  <a:fillRect l="-879" t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17" name="Picture 2" descr="Image result for cross section of 3d parabola">
            <a:extLst>
              <a:ext uri="{FF2B5EF4-FFF2-40B4-BE49-F238E27FC236}">
                <a16:creationId xmlns:a16="http://schemas.microsoft.com/office/drawing/2014/main" id="{91343A07-F01C-421A-8B2F-99615B63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721" y="3956925"/>
            <a:ext cx="2281870" cy="266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21"/>
          <p:cNvGrpSpPr>
            <a:grpSpLocks/>
          </p:cNvGrpSpPr>
          <p:nvPr/>
        </p:nvGrpSpPr>
        <p:grpSpPr bwMode="auto">
          <a:xfrm>
            <a:off x="5573523" y="3548061"/>
            <a:ext cx="6832600" cy="3417888"/>
            <a:chOff x="2254" y="2332"/>
            <a:chExt cx="3228" cy="2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𝑚𝑖𝑛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FF0000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/>
                  <a:r>
                    <a:rPr lang="en-US" sz="1600" dirty="0">
                      <a:solidFill>
                        <a:srgbClr val="0033CC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0033CC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8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1"/>
            <p:cNvSpPr>
              <a:spLocks noChangeArrowheads="1"/>
            </p:cNvSpPr>
            <p:nvPr/>
          </p:nvSpPr>
          <p:spPr bwMode="auto">
            <a:xfrm rot="20493121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auto">
            <a:xfrm rot="1280297" flipV="1">
              <a:off x="2577" y="2332"/>
              <a:ext cx="1818" cy="2153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3"/>
            <p:cNvSpPr>
              <a:spLocks noChangeShapeType="1"/>
            </p:cNvSpPr>
            <p:nvPr/>
          </p:nvSpPr>
          <p:spPr bwMode="auto">
            <a:xfrm rot="1280297" flipH="1" flipV="1">
              <a:off x="3195" y="2912"/>
              <a:ext cx="651" cy="87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AutoShape 14"/>
            <p:cNvSpPr>
              <a:spLocks/>
            </p:cNvSpPr>
            <p:nvPr/>
          </p:nvSpPr>
          <p:spPr bwMode="auto">
            <a:xfrm rot="14968928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3448" y="3396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785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5A4122-EB86-4108-80AB-EEE28410A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198" y="761999"/>
                <a:ext cx="11988802" cy="60294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Eigenvalues and eigenvectors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= direction of largest increase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800" dirty="0"/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</m:t>
                    </m:r>
                    <m:r>
                      <a:rPr lang="en-US" sz="2800" i="1" baseline="-25000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1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relative increase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= direction of smallest increase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</m:t>
                    </m:r>
                    <m:r>
                      <a:rPr lang="en-US" sz="2800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sz="2800" dirty="0"/>
                  <a:t>= relative increase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000" baseline="-25000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𝒍𝒂𝒓𝒈𝒆𝒓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𝒔𝒎𝒂𝒍𝒍𝒆𝒓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b="1" i="1" dirty="0" smtClean="0">
                        <a:latin typeface="Cambria Math"/>
                      </a:rPr>
                      <m:t>𝒇𝒂𝒔𝒕𝒆𝒓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𝒄𝒉𝒂𝒏𝒈𝒆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𝒊𝒏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/>
                          </a:rPr>
                          <m:t>𝒖</m:t>
                        </m:r>
                        <m:r>
                          <a:rPr lang="en-US" b="1" i="1" dirty="0" smtClean="0">
                            <a:latin typeface="Cambria Math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/>
                          </a:rPr>
                          <m:t>𝒗</m:t>
                        </m:r>
                      </m:e>
                    </m:d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𝒊𝒏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𝒆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𝒅𝒊𝒓𝒆𝒄𝒕𝒊𝒐𝒏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E5A4122-EB86-4108-80AB-EEE28410A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8" y="761999"/>
                <a:ext cx="11988802" cy="6029417"/>
              </a:xfrm>
              <a:prstGeom prst="rect">
                <a:avLst/>
              </a:prstGeom>
              <a:blipFill rotWithShape="1">
                <a:blip r:embed="rId3"/>
                <a:stretch>
                  <a:fillRect l="-864" t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573523" y="3548061"/>
            <a:ext cx="6832600" cy="3417888"/>
            <a:chOff x="2254" y="2332"/>
            <a:chExt cx="3228" cy="2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7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𝑚𝑖𝑛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FF0000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/>
                  <a:r>
                    <a:rPr lang="en-US" sz="1600" dirty="0">
                      <a:solidFill>
                        <a:srgbClr val="0033CC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0033CC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8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79" name="Oval 11"/>
            <p:cNvSpPr>
              <a:spLocks noChangeArrowheads="1"/>
            </p:cNvSpPr>
            <p:nvPr/>
          </p:nvSpPr>
          <p:spPr bwMode="auto">
            <a:xfrm rot="20493121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0" name="Line 12"/>
            <p:cNvSpPr>
              <a:spLocks noChangeShapeType="1"/>
            </p:cNvSpPr>
            <p:nvPr/>
          </p:nvSpPr>
          <p:spPr bwMode="auto">
            <a:xfrm rot="1280297" flipV="1">
              <a:off x="2577" y="2332"/>
              <a:ext cx="1818" cy="2153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1" name="Line 13"/>
            <p:cNvSpPr>
              <a:spLocks noChangeShapeType="1"/>
            </p:cNvSpPr>
            <p:nvPr/>
          </p:nvSpPr>
          <p:spPr bwMode="auto">
            <a:xfrm rot="1280297" flipH="1" flipV="1">
              <a:off x="3195" y="2912"/>
              <a:ext cx="651" cy="87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2" name="AutoShape 14"/>
            <p:cNvSpPr>
              <a:spLocks/>
            </p:cNvSpPr>
            <p:nvPr/>
          </p:nvSpPr>
          <p:spPr bwMode="auto">
            <a:xfrm rot="14968928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7185" name="Rectangle 17"/>
            <p:cNvSpPr>
              <a:spLocks noChangeArrowheads="1"/>
            </p:cNvSpPr>
            <p:nvPr/>
          </p:nvSpPr>
          <p:spPr bwMode="auto">
            <a:xfrm>
              <a:off x="3448" y="3396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097EA7-5CF8-4E57-8D95-5885E2D3DCAB}"/>
              </a:ext>
            </a:extLst>
          </p:cNvPr>
          <p:cNvGrpSpPr/>
          <p:nvPr/>
        </p:nvGrpSpPr>
        <p:grpSpPr>
          <a:xfrm>
            <a:off x="8257635" y="1271673"/>
            <a:ext cx="3250786" cy="1447800"/>
            <a:chOff x="1905311" y="2667000"/>
            <a:chExt cx="2438089" cy="1447800"/>
          </a:xfrm>
        </p:grpSpPr>
        <p:sp>
          <p:nvSpPr>
            <p:cNvPr id="16" name="Freeform 44">
              <a:extLst>
                <a:ext uri="{FF2B5EF4-FFF2-40B4-BE49-F238E27FC236}">
                  <a16:creationId xmlns:a16="http://schemas.microsoft.com/office/drawing/2014/main" id="{C2C89FF3-D572-4208-B491-00B38A48B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3200" y="2667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46">
              <a:extLst>
                <a:ext uri="{FF2B5EF4-FFF2-40B4-BE49-F238E27FC236}">
                  <a16:creationId xmlns:a16="http://schemas.microsoft.com/office/drawing/2014/main" id="{F2AEA519-2EED-4B0A-8157-EBA0832FF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783" y="3307324"/>
              <a:ext cx="485775" cy="551889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Straight Arrow Connector 27">
              <a:extLst>
                <a:ext uri="{FF2B5EF4-FFF2-40B4-BE49-F238E27FC236}">
                  <a16:creationId xmlns:a16="http://schemas.microsoft.com/office/drawing/2014/main" id="{B854093B-8067-4C32-A611-7FEB65DD38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741435" y="3033981"/>
              <a:ext cx="13316" cy="540822"/>
            </a:xfrm>
            <a:prstGeom prst="straightConnector1">
              <a:avLst/>
            </a:prstGeom>
            <a:noFill/>
            <a:ln w="57150">
              <a:solidFill>
                <a:srgbClr val="0066FF"/>
              </a:solidFill>
              <a:round/>
              <a:headEnd/>
              <a:tailEnd type="arrow" w="med" len="med"/>
            </a:ln>
          </p:spPr>
        </p:cxnSp>
        <p:cxnSp>
          <p:nvCxnSpPr>
            <p:cNvPr id="21" name="Straight Arrow Connector 30">
              <a:extLst>
                <a:ext uri="{FF2B5EF4-FFF2-40B4-BE49-F238E27FC236}">
                  <a16:creationId xmlns:a16="http://schemas.microsoft.com/office/drawing/2014/main" id="{8EC74966-4F69-483A-AE81-DE625DDA577A}"/>
                </a:ext>
              </a:extLst>
            </p:cNvPr>
            <p:cNvCxnSpPr>
              <a:cxnSpLocks noChangeShapeType="1"/>
              <a:endCxn id="23" idx="2"/>
            </p:cNvCxnSpPr>
            <p:nvPr/>
          </p:nvCxnSpPr>
          <p:spPr bwMode="auto">
            <a:xfrm flipH="1">
              <a:off x="2496783" y="3574803"/>
              <a:ext cx="248575" cy="8466"/>
            </a:xfrm>
            <a:prstGeom prst="straightConnector1">
              <a:avLst/>
            </a:prstGeom>
            <a:noFill/>
            <a:ln w="57150">
              <a:solidFill>
                <a:srgbClr val="0066FF"/>
              </a:solidFill>
              <a:round/>
              <a:headEnd/>
              <a:tailEnd type="arrow" w="med" len="med"/>
            </a:ln>
          </p:spPr>
        </p:cxnSp>
        <p:sp>
          <p:nvSpPr>
            <p:cNvPr id="23" name="Oval 26">
              <a:extLst>
                <a:ext uri="{FF2B5EF4-FFF2-40B4-BE49-F238E27FC236}">
                  <a16:creationId xmlns:a16="http://schemas.microsoft.com/office/drawing/2014/main" id="{AED01386-414A-4B1E-B55A-A1AF47B2E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783" y="3051737"/>
              <a:ext cx="485775" cy="1063063"/>
            </a:xfrm>
            <a:prstGeom prst="ellips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9">
                  <a:extLst>
                    <a:ext uri="{FF2B5EF4-FFF2-40B4-BE49-F238E27FC236}">
                      <a16:creationId xmlns:a16="http://schemas.microsoft.com/office/drawing/2014/main" id="{009A6412-C5B6-4E8B-B347-CDBCD59AE7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05311" y="3364205"/>
                  <a:ext cx="549141" cy="3416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US" dirty="0">
                      <a:solidFill>
                        <a:srgbClr val="0066FF"/>
                      </a:solidFill>
                      <a:latin typeface="Arial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en-US" baseline="-25000" dirty="0">
                    <a:solidFill>
                      <a:srgbClr val="0066FF"/>
                    </a:solidFill>
                    <a:latin typeface="Arial" charset="0"/>
                  </a:endParaRPr>
                </a:p>
              </p:txBody>
            </p:sp>
          </mc:Choice>
          <mc:Fallback xmlns="">
            <p:sp>
              <p:nvSpPr>
                <p:cNvPr id="24" name="Rectangle 9">
                  <a:extLst>
                    <a:ext uri="{FF2B5EF4-FFF2-40B4-BE49-F238E27FC236}">
                      <a16:creationId xmlns:a16="http://schemas.microsoft.com/office/drawing/2014/main" id="{009A6412-C5B6-4E8B-B347-CDBCD59AE7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05311" y="3364205"/>
                  <a:ext cx="549141" cy="3416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9">
                <a:extLst>
                  <a:ext uri="{FF2B5EF4-FFF2-40B4-BE49-F238E27FC236}">
                    <a16:creationId xmlns:a16="http://schemas.microsoft.com/office/drawing/2014/main" id="{25BE423B-C100-42BE-9C81-A7D96C0333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6417" y="1375168"/>
                <a:ext cx="693716" cy="3416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dirty="0">
                    <a:solidFill>
                      <a:srgbClr val="0066FF"/>
                    </a:solidFill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baseline="-25000" dirty="0">
                  <a:solidFill>
                    <a:srgbClr val="0066FF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43" name="Rectangle 9">
                <a:extLst>
                  <a:ext uri="{FF2B5EF4-FFF2-40B4-BE49-F238E27FC236}">
                    <a16:creationId xmlns:a16="http://schemas.microsoft.com/office/drawing/2014/main" id="{25BE423B-C100-42BE-9C81-A7D96C033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36417" y="1375168"/>
                <a:ext cx="693716" cy="341632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343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9C42-D583-4AAB-8394-19AE6A14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DFFC9-0AE8-4280-AABD-D6304D782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“good” corner will have a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, which means big 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in both axis.</a:t>
                </a:r>
              </a:p>
              <a:p>
                <a:r>
                  <a:rPr lang="en-US" dirty="0"/>
                  <a:t>Getting the eigenvectors and eigenvalues is computationally inefficient.</a:t>
                </a:r>
              </a:p>
              <a:p>
                <a:r>
                  <a:rPr lang="en-US" dirty="0"/>
                  <a:t>Instead, use two tricks: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Then we can more easily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b="0" dirty="0"/>
                  <a:t> 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𝑡𝑟𝑎𝑐𝑒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    (</m:t>
                    </m:r>
                    <m:r>
                      <a:rPr lang="en-US" b="0" i="1" dirty="0" smtClean="0">
                        <a:latin typeface="Cambria Math"/>
                      </a:rPr>
                      <m:t>𝜅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0" i="1" dirty="0" smtClean="0">
                        <a:latin typeface="Cambria Math"/>
                      </a:rPr>
                      <m:t>[0.04, 0.06])</m:t>
                    </m:r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𝑡𝑟𝑎𝑐𝑒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DFFC9-0AE8-4280-AABD-D6304D782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8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2"/>
          <p:cNvSpPr>
            <a:spLocks noChangeArrowheads="1"/>
          </p:cNvSpPr>
          <p:nvPr/>
        </p:nvSpPr>
        <p:spPr bwMode="auto">
          <a:xfrm>
            <a:off x="1117600" y="4800600"/>
            <a:ext cx="41656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  <a:endParaRPr lang="ru-RU" dirty="0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5384800" y="1752600"/>
            <a:ext cx="57912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10363200" y="6096000"/>
            <a:ext cx="101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4165600" y="1828800"/>
            <a:ext cx="142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3" name="Freeform 7"/>
          <p:cNvSpPr>
            <a:spLocks/>
          </p:cNvSpPr>
          <p:nvPr/>
        </p:nvSpPr>
        <p:spPr bwMode="auto">
          <a:xfrm>
            <a:off x="5994400" y="1752600"/>
            <a:ext cx="5181600" cy="3937000"/>
          </a:xfrm>
          <a:custGeom>
            <a:avLst/>
            <a:gdLst>
              <a:gd name="T0" fmla="*/ 0 w 2448"/>
              <a:gd name="T1" fmla="*/ 2147483647 h 2480"/>
              <a:gd name="T2" fmla="*/ 1693545118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1398687351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9704" name="AutoShape 8"/>
          <p:cNvSpPr>
            <a:spLocks noChangeArrowheads="1"/>
          </p:cNvSpPr>
          <p:nvPr/>
        </p:nvSpPr>
        <p:spPr bwMode="auto">
          <a:xfrm>
            <a:off x="5384801" y="4343400"/>
            <a:ext cx="2332567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7416800" y="2362201"/>
            <a:ext cx="3556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“Corner”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large,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 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~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increases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1219200" y="4800601"/>
            <a:ext cx="31496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small;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is almost constant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9550400" y="5105401"/>
            <a:ext cx="1727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5486400" y="1905001"/>
            <a:ext cx="1727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5283200" y="5181601"/>
            <a:ext cx="1625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“Flat” region</a:t>
            </a:r>
            <a:endParaRPr lang="ru-RU" sz="2400">
              <a:solidFill>
                <a:srgbClr val="0033CC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11" name="Oval 15"/>
          <p:cNvSpPr>
            <a:spLocks noChangeArrowheads="1"/>
          </p:cNvSpPr>
          <p:nvPr/>
        </p:nvSpPr>
        <p:spPr bwMode="auto">
          <a:xfrm>
            <a:off x="9245600" y="2133601"/>
            <a:ext cx="8128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2" name="Oval 16"/>
          <p:cNvSpPr>
            <a:spLocks noChangeArrowheads="1"/>
          </p:cNvSpPr>
          <p:nvPr/>
        </p:nvSpPr>
        <p:spPr bwMode="auto">
          <a:xfrm>
            <a:off x="5579534" y="1828801"/>
            <a:ext cx="1236133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3" name="Oval 17"/>
          <p:cNvSpPr>
            <a:spLocks noChangeArrowheads="1"/>
          </p:cNvSpPr>
          <p:nvPr/>
        </p:nvSpPr>
        <p:spPr bwMode="auto">
          <a:xfrm>
            <a:off x="5689600" y="4953000"/>
            <a:ext cx="2032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4" name="Oval 18"/>
          <p:cNvSpPr>
            <a:spLocks noChangeArrowheads="1"/>
          </p:cNvSpPr>
          <p:nvPr/>
        </p:nvSpPr>
        <p:spPr bwMode="auto">
          <a:xfrm rot="5542000">
            <a:off x="9022293" y="5536142"/>
            <a:ext cx="927100" cy="167217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37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04800" y="1616367"/>
            <a:ext cx="3683000" cy="3313112"/>
            <a:chOff x="228600" y="3427413"/>
            <a:chExt cx="2762250" cy="3313112"/>
          </a:xfrm>
        </p:grpSpPr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600" y="3427413"/>
              <a:ext cx="2762250" cy="27622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5065" name="Picture 11" descr="TP_tmp.emf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47800" y="6381750"/>
              <a:ext cx="269875" cy="358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Group 11"/>
          <p:cNvGrpSpPr/>
          <p:nvPr/>
        </p:nvGrpSpPr>
        <p:grpSpPr>
          <a:xfrm>
            <a:off x="4241800" y="1616367"/>
            <a:ext cx="3683000" cy="3302000"/>
            <a:chOff x="3181350" y="3427413"/>
            <a:chExt cx="2762250" cy="3302000"/>
          </a:xfrm>
        </p:grpSpPr>
        <p:pic>
          <p:nvPicPr>
            <p:cNvPr id="4506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81350" y="3427413"/>
              <a:ext cx="276225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162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14800" y="6248400"/>
              <a:ext cx="1009650" cy="48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8128000" y="1616368"/>
            <a:ext cx="3683000" cy="3301999"/>
            <a:chOff x="6096000" y="3427413"/>
            <a:chExt cx="2762250" cy="3301999"/>
          </a:xfrm>
        </p:grpSpPr>
        <p:pic>
          <p:nvPicPr>
            <p:cNvPr id="45062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96000" y="3427413"/>
              <a:ext cx="276225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163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062788" y="6248400"/>
              <a:ext cx="938212" cy="48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AF48E04-34FD-4680-9D87-D50BE9ECD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b="0" dirty="0"/>
                  <a:t>A binary threshold of pixels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AF48E04-34FD-4680-9D87-D50BE9ECD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9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770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619415" y="1852654"/>
            <a:ext cx="8953169" cy="240924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gradients of patch around each pixel.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strike="sngStrike" dirty="0">
                <a:solidFill>
                  <a:schemeClr val="tx1"/>
                </a:solidFill>
              </a:rPr>
              <a:t>Subtract the mean from each patch gradient.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the second-moment matrix.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</a:t>
            </a:r>
            <a:r>
              <a:rPr lang="en-US" sz="2800" dirty="0" err="1">
                <a:solidFill>
                  <a:schemeClr val="tx1"/>
                </a:solidFill>
              </a:rPr>
              <a:t>eigendecomposition</a:t>
            </a:r>
            <a:r>
              <a:rPr lang="en-US" sz="2800" dirty="0">
                <a:solidFill>
                  <a:schemeClr val="tx1"/>
                </a:solidFill>
              </a:rPr>
              <a:t> of covariance matrix.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 eigenvalues to find corners.</a:t>
            </a:r>
          </a:p>
        </p:txBody>
      </p:sp>
      <p:sp>
        <p:nvSpPr>
          <p:cNvPr id="3" name="Left Brace 2"/>
          <p:cNvSpPr/>
          <p:nvPr/>
        </p:nvSpPr>
        <p:spPr>
          <a:xfrm>
            <a:off x="1256306" y="2544417"/>
            <a:ext cx="408166" cy="10257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8638" y="5740842"/>
            <a:ext cx="481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PCA (principal component analysis). Out of scope but really interesting!</a:t>
            </a:r>
          </a:p>
        </p:txBody>
      </p:sp>
      <p:cxnSp>
        <p:nvCxnSpPr>
          <p:cNvPr id="9" name="Curved Connector 8"/>
          <p:cNvCxnSpPr>
            <a:cxnSpLocks/>
            <a:stCxn id="5" idx="0"/>
            <a:endCxn id="3" idx="1"/>
          </p:cNvCxnSpPr>
          <p:nvPr/>
        </p:nvCxnSpPr>
        <p:spPr>
          <a:xfrm rot="16200000" flipV="1">
            <a:off x="763326" y="3550258"/>
            <a:ext cx="2683565" cy="1697603"/>
          </a:xfrm>
          <a:prstGeom prst="curvedConnector4">
            <a:avLst>
              <a:gd name="adj1" fmla="val 40444"/>
              <a:gd name="adj2" fmla="val 15515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6425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3" descr="cows_step0"/>
          <p:cNvPicPr>
            <a:picLocks noChangeAspect="1" noChangeArrowheads="1"/>
          </p:cNvPicPr>
          <p:nvPr/>
        </p:nvPicPr>
        <p:blipFill>
          <a:blip r:embed="rId2" cstate="print">
            <a:lum bright="12000" contrast="18000"/>
          </a:blip>
          <a:srcRect/>
          <a:stretch>
            <a:fillRect/>
          </a:stretch>
        </p:blipFill>
        <p:spPr bwMode="auto">
          <a:xfrm>
            <a:off x="711200" y="1295400"/>
            <a:ext cx="1087120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9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/>
              <a:t>Harris detector example</a:t>
            </a:r>
          </a:p>
        </p:txBody>
      </p:sp>
    </p:spTree>
    <p:extLst>
      <p:ext uri="{BB962C8B-B14F-4D97-AF65-F5344CB8AC3E}">
        <p14:creationId xmlns:p14="http://schemas.microsoft.com/office/powerpoint/2010/main" val="2237548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 descr="cows_step1_corner_respon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200" y="1295401"/>
            <a:ext cx="108712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Rectangle 5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/>
              <a:t>f value (red high, blue low)</a:t>
            </a:r>
          </a:p>
        </p:txBody>
      </p:sp>
    </p:spTree>
    <p:extLst>
      <p:ext uri="{BB962C8B-B14F-4D97-AF65-F5344CB8AC3E}">
        <p14:creationId xmlns:p14="http://schemas.microsoft.com/office/powerpoint/2010/main" val="3732459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4" descr="cows_step2_thres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200" y="1295401"/>
            <a:ext cx="108712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Threshold (f &gt; value) </a:t>
            </a:r>
          </a:p>
        </p:txBody>
      </p:sp>
    </p:spTree>
    <p:extLst>
      <p:ext uri="{BB962C8B-B14F-4D97-AF65-F5344CB8AC3E}">
        <p14:creationId xmlns:p14="http://schemas.microsoft.com/office/powerpoint/2010/main" val="24880007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4" descr="cows_step3_thresh&amp;max"/>
          <p:cNvPicPr>
            <a:picLocks noChangeAspect="1" noChangeArrowheads="1"/>
          </p:cNvPicPr>
          <p:nvPr/>
        </p:nvPicPr>
        <p:blipFill>
          <a:blip r:embed="rId2" cstate="print">
            <a:lum bright="24000" contrast="72000"/>
            <a:grayscl/>
            <a:biLevel thresh="50000"/>
          </a:blip>
          <a:srcRect/>
          <a:stretch>
            <a:fillRect/>
          </a:stretch>
        </p:blipFill>
        <p:spPr bwMode="auto">
          <a:xfrm>
            <a:off x="711200" y="1295400"/>
            <a:ext cx="10871200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 local maxima of f</a:t>
            </a:r>
          </a:p>
        </p:txBody>
      </p:sp>
    </p:spTree>
    <p:extLst>
      <p:ext uri="{BB962C8B-B14F-4D97-AF65-F5344CB8AC3E}">
        <p14:creationId xmlns:p14="http://schemas.microsoft.com/office/powerpoint/2010/main" val="1011234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Local features: main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1999"/>
            <a:ext cx="5892800" cy="6094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Detection: Identify the interest points (also called </a:t>
            </a:r>
            <a:r>
              <a:rPr lang="en-US" b="1" dirty="0" err="1"/>
              <a:t>keypoints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Description: Extract vector feature descriptor surrounding each interest point.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Matching: Determine correspondence between descriptors in two views.</a:t>
            </a:r>
          </a:p>
          <a:p>
            <a:endParaRPr lang="en-US" dirty="0"/>
          </a:p>
        </p:txBody>
      </p:sp>
      <p:pic>
        <p:nvPicPr>
          <p:cNvPr id="4" name="Picture 4" descr="SIF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36" y="780553"/>
            <a:ext cx="32512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IF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36" y="3083913"/>
            <a:ext cx="32512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0"/>
          <p:cNvGrpSpPr>
            <a:grpSpLocks noChangeAspect="1"/>
          </p:cNvGrpSpPr>
          <p:nvPr/>
        </p:nvGrpSpPr>
        <p:grpSpPr bwMode="auto">
          <a:xfrm>
            <a:off x="6558057" y="3030624"/>
            <a:ext cx="3075517" cy="1032500"/>
            <a:chOff x="4191000" y="4216493"/>
            <a:chExt cx="2667000" cy="1193324"/>
          </a:xfrm>
        </p:grpSpPr>
        <p:graphicFrame>
          <p:nvGraphicFramePr>
            <p:cNvPr id="7" name="Object 2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2" name="Equation" r:id="rId4" imgW="1066800" imgH="241300" progId="Equation.3">
                    <p:embed/>
                  </p:oleObj>
                </mc:Choice>
                <mc:Fallback>
                  <p:oleObj name="Equation" r:id="rId4" imgW="10668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Shape 17"/>
            <p:cNvCxnSpPr>
              <a:cxnSpLocks noChangeShapeType="1"/>
            </p:cNvCxnSpPr>
            <p:nvPr/>
          </p:nvCxnSpPr>
          <p:spPr bwMode="auto">
            <a:xfrm rot="10800000">
              <a:off x="4413179" y="4686114"/>
              <a:ext cx="1644850" cy="723703"/>
            </a:xfrm>
            <a:prstGeom prst="curvedConnector3">
              <a:avLst>
                <a:gd name="adj1" fmla="val 99884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Group 21"/>
          <p:cNvGrpSpPr>
            <a:grpSpLocks/>
          </p:cNvGrpSpPr>
          <p:nvPr/>
        </p:nvGrpSpPr>
        <p:grpSpPr bwMode="auto">
          <a:xfrm>
            <a:off x="7431361" y="4333465"/>
            <a:ext cx="3234267" cy="1130712"/>
            <a:chOff x="7042516" y="5760800"/>
            <a:chExt cx="2794000" cy="1271825"/>
          </a:xfrm>
        </p:grpSpPr>
        <p:graphicFrame>
          <p:nvGraphicFramePr>
            <p:cNvPr id="10" name="Object 3"/>
            <p:cNvGraphicFramePr>
              <a:graphicFrameLocks noChangeAspect="1"/>
            </p:cNvGraphicFramePr>
            <p:nvPr/>
          </p:nvGraphicFramePr>
          <p:xfrm>
            <a:off x="7042516" y="6429376"/>
            <a:ext cx="2794000" cy="603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3" name="Equation" r:id="rId6" imgW="1117600" imgH="241300" progId="Equation.3">
                    <p:embed/>
                  </p:oleObj>
                </mc:Choice>
                <mc:Fallback>
                  <p:oleObj name="Equation" r:id="rId6" imgW="1117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2516" y="6429376"/>
                          <a:ext cx="2794000" cy="603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Curved Connector 19"/>
            <p:cNvCxnSpPr>
              <a:cxnSpLocks noChangeShapeType="1"/>
            </p:cNvCxnSpPr>
            <p:nvPr/>
          </p:nvCxnSpPr>
          <p:spPr bwMode="auto">
            <a:xfrm rot="10800000" flipV="1">
              <a:off x="7168842" y="5760800"/>
              <a:ext cx="886090" cy="848972"/>
            </a:xfrm>
            <a:prstGeom prst="curvedConnector3">
              <a:avLst>
                <a:gd name="adj1" fmla="val 100388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6586772" y="5464176"/>
            <a:ext cx="5080000" cy="1162050"/>
            <a:chOff x="4800600" y="5391912"/>
            <a:chExt cx="4343400" cy="1161288"/>
          </a:xfrm>
        </p:grpSpPr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Arrow Connector 28"/>
            <p:cNvCxnSpPr>
              <a:cxnSpLocks noChangeShapeType="1"/>
            </p:cNvCxnSpPr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Arrow Connector 31"/>
            <p:cNvCxnSpPr>
              <a:cxnSpLocks noChangeShapeType="1"/>
            </p:cNvCxnSpPr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32"/>
            <p:cNvCxnSpPr>
              <a:cxnSpLocks noChangeShapeType="1"/>
            </p:cNvCxnSpPr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000805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3" descr="cows_step4_harris"/>
          <p:cNvPicPr>
            <a:picLocks noChangeAspect="1" noChangeArrowheads="1"/>
          </p:cNvPicPr>
          <p:nvPr/>
        </p:nvPicPr>
        <p:blipFill>
          <a:blip r:embed="rId2" cstate="print">
            <a:lum bright="12000" contrast="18000"/>
          </a:blip>
          <a:srcRect/>
          <a:stretch>
            <a:fillRect/>
          </a:stretch>
        </p:blipFill>
        <p:spPr bwMode="auto">
          <a:xfrm>
            <a:off x="711200" y="1295400"/>
            <a:ext cx="10871200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Harris features (in red)</a:t>
            </a:r>
          </a:p>
        </p:txBody>
      </p:sp>
    </p:spTree>
    <p:extLst>
      <p:ext uri="{BB962C8B-B14F-4D97-AF65-F5344CB8AC3E}">
        <p14:creationId xmlns:p14="http://schemas.microsoft.com/office/powerpoint/2010/main" val="553230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the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using a simple window </a:t>
            </a:r>
            <a:r>
              <a:rPr lang="en-US" i="1" dirty="0"/>
              <a:t>W</a:t>
            </a:r>
            <a:r>
              <a:rPr lang="en-US" dirty="0"/>
              <a:t> doesn’t work too well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Instead, we’ll </a:t>
            </a:r>
            <a:r>
              <a:rPr lang="en-US" i="1" dirty="0"/>
              <a:t>weight</a:t>
            </a:r>
            <a:r>
              <a:rPr lang="en-US" dirty="0"/>
              <a:t> each derivative value based on its distance from the center pixel</a:t>
            </a:r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5891" y="1419453"/>
            <a:ext cx="5462395" cy="1001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8639" y="3776497"/>
            <a:ext cx="6337299" cy="101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45600" y="5105400"/>
            <a:ext cx="1320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77101" y="6096000"/>
            <a:ext cx="886099" cy="32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93465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dirty="0"/>
              <a:t>Harris corner detector</a:t>
            </a:r>
            <a:r>
              <a:rPr lang="en-US" dirty="0"/>
              <a:t>- rotation and translation</a:t>
            </a:r>
            <a:endParaRPr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  <a:p>
            <a:pPr defTabSz="488975" hangingPunct="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sym typeface="Helvetica Light"/>
              </a:rPr>
              <a:t>Ellipse rotates but its shape (</a:t>
            </a:r>
            <a:r>
              <a:rPr lang="en-US" b="1" kern="0" dirty="0">
                <a:solidFill>
                  <a:srgbClr val="000000"/>
                </a:solidFill>
                <a:ea typeface="Helvetica"/>
                <a:cs typeface="Helvetica"/>
                <a:sym typeface="Helvetica"/>
              </a:rPr>
              <a:t>eigenvalues</a:t>
            </a:r>
            <a:r>
              <a:rPr lang="en-US" kern="0" dirty="0">
                <a:solidFill>
                  <a:srgbClr val="000000"/>
                </a:solidFill>
                <a:sym typeface="Helvetica Light"/>
              </a:rPr>
              <a:t>) remains the same =&gt; invariant to rotation!</a:t>
            </a:r>
          </a:p>
          <a:p>
            <a:pPr defTabSz="488975" hangingPunct="0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sym typeface="Helvetica Light"/>
              </a:rPr>
              <a:t>The feature is also translation invariant (easy to see).</a:t>
            </a:r>
          </a:p>
          <a:p>
            <a:pPr defTabSz="488975" hangingPunct="0"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sym typeface="Helvetica Light"/>
            </a:endParaRPr>
          </a:p>
        </p:txBody>
      </p:sp>
      <p:grpSp>
        <p:nvGrpSpPr>
          <p:cNvPr id="31" name="Group"/>
          <p:cNvGrpSpPr/>
          <p:nvPr/>
        </p:nvGrpSpPr>
        <p:grpSpPr>
          <a:xfrm>
            <a:off x="3657600" y="2197100"/>
            <a:ext cx="914401" cy="685801"/>
            <a:chOff x="0" y="0"/>
            <a:chExt cx="975360" cy="975360"/>
          </a:xfrm>
        </p:grpSpPr>
        <p:sp>
          <p:nvSpPr>
            <p:cNvPr id="32" name="Square"/>
            <p:cNvSpPr/>
            <p:nvPr/>
          </p:nvSpPr>
          <p:spPr>
            <a:xfrm>
              <a:off x="0" y="0"/>
              <a:ext cx="975361" cy="975361"/>
            </a:xfrm>
            <a:prstGeom prst="rect">
              <a:avLst/>
            </a:prstGeom>
            <a:solidFill>
              <a:srgbClr val="00D2A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" name="Line"/>
            <p:cNvSpPr/>
            <p:nvPr/>
          </p:nvSpPr>
          <p:spPr>
            <a:xfrm>
              <a:off x="274320" y="337624"/>
              <a:ext cx="701041" cy="637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40" y="0"/>
                  </a:lnTo>
                  <a:lnTo>
                    <a:pt x="21600" y="13745"/>
                  </a:lnTo>
                </a:path>
              </a:pathLst>
            </a:custGeom>
            <a:solidFill>
              <a:srgbClr val="00D2A9">
                <a:alpha val="50195"/>
              </a:srgbClr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4" name="Group"/>
          <p:cNvGrpSpPr/>
          <p:nvPr/>
        </p:nvGrpSpPr>
        <p:grpSpPr>
          <a:xfrm>
            <a:off x="6908800" y="2197100"/>
            <a:ext cx="1019225" cy="797399"/>
            <a:chOff x="0" y="0"/>
            <a:chExt cx="1087172" cy="1134077"/>
          </a:xfrm>
        </p:grpSpPr>
        <p:sp>
          <p:nvSpPr>
            <p:cNvPr id="35" name="Square"/>
            <p:cNvSpPr/>
            <p:nvPr/>
          </p:nvSpPr>
          <p:spPr>
            <a:xfrm>
              <a:off x="0" y="0"/>
              <a:ext cx="975361" cy="975361"/>
            </a:xfrm>
            <a:prstGeom prst="rect">
              <a:avLst/>
            </a:prstGeom>
            <a:solidFill>
              <a:srgbClr val="00D2A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" name="Line"/>
            <p:cNvSpPr/>
            <p:nvPr/>
          </p:nvSpPr>
          <p:spPr>
            <a:xfrm rot="3000000">
              <a:off x="132801" y="220286"/>
              <a:ext cx="821832" cy="729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40" y="0"/>
                  </a:lnTo>
                  <a:lnTo>
                    <a:pt x="21600" y="13745"/>
                  </a:lnTo>
                </a:path>
              </a:pathLst>
            </a:custGeom>
            <a:solidFill>
              <a:srgbClr val="00D2A9">
                <a:alpha val="50195"/>
              </a:srgbClr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7" name="Group"/>
          <p:cNvGrpSpPr/>
          <p:nvPr/>
        </p:nvGrpSpPr>
        <p:grpSpPr>
          <a:xfrm>
            <a:off x="5283200" y="2425700"/>
            <a:ext cx="1016001" cy="762000"/>
            <a:chOff x="0" y="0"/>
            <a:chExt cx="1083733" cy="1083733"/>
          </a:xfrm>
        </p:grpSpPr>
        <p:sp>
          <p:nvSpPr>
            <p:cNvPr id="38" name="Shape"/>
            <p:cNvSpPr/>
            <p:nvPr/>
          </p:nvSpPr>
          <p:spPr>
            <a:xfrm>
              <a:off x="169333" y="0"/>
              <a:ext cx="914401" cy="1083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00" y="0"/>
                  </a:moveTo>
                  <a:lnTo>
                    <a:pt x="15200" y="5400"/>
                  </a:lnTo>
                  <a:lnTo>
                    <a:pt x="0" y="5400"/>
                  </a:lnTo>
                  <a:lnTo>
                    <a:pt x="0" y="16200"/>
                  </a:lnTo>
                  <a:lnTo>
                    <a:pt x="15200" y="16200"/>
                  </a:lnTo>
                  <a:lnTo>
                    <a:pt x="15200" y="21600"/>
                  </a:lnTo>
                  <a:lnTo>
                    <a:pt x="21600" y="10800"/>
                  </a:lnTo>
                  <a:lnTo>
                    <a:pt x="15200" y="0"/>
                  </a:lnTo>
                  <a:close/>
                </a:path>
              </a:pathLst>
            </a:cu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" name="Rectangle"/>
            <p:cNvSpPr/>
            <p:nvPr/>
          </p:nvSpPr>
          <p:spPr>
            <a:xfrm>
              <a:off x="67733" y="270933"/>
              <a:ext cx="67734" cy="541868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" name="Rectangle"/>
            <p:cNvSpPr/>
            <p:nvPr/>
          </p:nvSpPr>
          <p:spPr>
            <a:xfrm>
              <a:off x="0" y="270933"/>
              <a:ext cx="33867" cy="541868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1" name="Group"/>
          <p:cNvGrpSpPr/>
          <p:nvPr/>
        </p:nvGrpSpPr>
        <p:grpSpPr>
          <a:xfrm rot="20340000">
            <a:off x="3556266" y="3339043"/>
            <a:ext cx="1236402" cy="366328"/>
            <a:chOff x="0" y="179601"/>
            <a:chExt cx="1318828" cy="520999"/>
          </a:xfrm>
        </p:grpSpPr>
        <p:sp>
          <p:nvSpPr>
            <p:cNvPr id="42" name="Oval"/>
            <p:cNvSpPr/>
            <p:nvPr/>
          </p:nvSpPr>
          <p:spPr>
            <a:xfrm>
              <a:off x="0" y="179601"/>
              <a:ext cx="1318543" cy="519290"/>
            </a:xfrm>
            <a:prstGeom prst="ellipse">
              <a:avLst/>
            </a:prstGeom>
            <a:solidFill>
              <a:srgbClr val="8AF5DB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" name="Line"/>
            <p:cNvSpPr/>
            <p:nvPr/>
          </p:nvSpPr>
          <p:spPr>
            <a:xfrm>
              <a:off x="286" y="439170"/>
              <a:ext cx="1318543" cy="22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" name="Line"/>
            <p:cNvSpPr/>
            <p:nvPr/>
          </p:nvSpPr>
          <p:spPr>
            <a:xfrm>
              <a:off x="658017" y="181311"/>
              <a:ext cx="2258" cy="51929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45" name="Group"/>
          <p:cNvGrpSpPr/>
          <p:nvPr/>
        </p:nvGrpSpPr>
        <p:grpSpPr>
          <a:xfrm rot="1020000">
            <a:off x="6704966" y="3338392"/>
            <a:ext cx="1237373" cy="367036"/>
            <a:chOff x="0" y="109542"/>
            <a:chExt cx="1319863" cy="522006"/>
          </a:xfrm>
        </p:grpSpPr>
        <p:sp>
          <p:nvSpPr>
            <p:cNvPr id="46" name="Oval"/>
            <p:cNvSpPr/>
            <p:nvPr/>
          </p:nvSpPr>
          <p:spPr>
            <a:xfrm>
              <a:off x="0" y="109542"/>
              <a:ext cx="1318543" cy="519290"/>
            </a:xfrm>
            <a:prstGeom prst="ellipse">
              <a:avLst/>
            </a:prstGeom>
            <a:solidFill>
              <a:srgbClr val="8AF5DB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" name="Line"/>
            <p:cNvSpPr/>
            <p:nvPr/>
          </p:nvSpPr>
          <p:spPr>
            <a:xfrm>
              <a:off x="1321" y="368466"/>
              <a:ext cx="1318543" cy="22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8" name="Line"/>
            <p:cNvSpPr/>
            <p:nvPr/>
          </p:nvSpPr>
          <p:spPr>
            <a:xfrm>
              <a:off x="659214" y="112260"/>
              <a:ext cx="2258" cy="51929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545271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dirty="0"/>
              <a:t>Harris corner detector</a:t>
            </a:r>
            <a:r>
              <a:rPr lang="en-US" dirty="0"/>
              <a:t>- intensity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Partial invariance to </a:t>
                </a:r>
                <a:r>
                  <a:rPr lang="en-US" i="1" kern="0" dirty="0">
                    <a:solidFill>
                      <a:srgbClr val="000000"/>
                    </a:solidFill>
                    <a:ea typeface="Arial"/>
                    <a:cs typeface="Arial"/>
                    <a:sym typeface="Arial"/>
                  </a:rPr>
                  <a:t>affine intensity</a:t>
                </a:r>
                <a:r>
                  <a:rPr lang="en-US" kern="0" dirty="0">
                    <a:solidFill>
                      <a:srgbClr val="000000"/>
                    </a:solidFill>
                    <a:sym typeface="Helvetica Light"/>
                  </a:rPr>
                  <a:t> change</a:t>
                </a:r>
              </a:p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Only derivatives are used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=&gt; </a:t>
                </a: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invariance to intensity shift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→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𝐼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+</m:t>
                    </m:r>
                    <m:r>
                      <a:rPr lang="en-US" b="0" i="1" kern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sym typeface="Helvetica Light"/>
                      </a:rPr>
                      <m:t>𝑏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cs typeface="Times New Roman"/>
                    <a:sym typeface="Times New Roman"/>
                  </a:rPr>
                  <a:t>  </a:t>
                </a:r>
              </a:p>
              <a:p>
                <a:pPr defTabSz="488975" hangingPunct="0">
                  <a:buClr>
                    <a:srgbClr val="000000"/>
                  </a:buClr>
                  <a:defRPr/>
                </a:pPr>
                <a:r>
                  <a:rPr lang="en-US" kern="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Helvetica Light"/>
                  </a:rPr>
                  <a:t>Not completely invariance to Intensity scale: </a:t>
                </a:r>
                <a14:m>
                  <m:oMath xmlns:m="http://schemas.openxmlformats.org/officeDocument/2006/math"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𝐼</m:t>
                    </m:r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 → </m:t>
                    </m:r>
                    <m:r>
                      <a:rPr lang="en-US" i="1" kern="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𝑎</m:t>
                    </m:r>
                    <m:r>
                      <a:rPr lang="en-US" i="1" kern="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ea typeface="Cambria Math"/>
                        <a:cs typeface="Times New Roman"/>
                        <a:sym typeface="Times New Roman"/>
                      </a:rPr>
                      <m:t>∙</m:t>
                    </m:r>
                    <m:r>
                      <a:rPr lang="en-US" i="1" kern="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cs typeface="Times New Roman"/>
                        <a:sym typeface="Times New Roman"/>
                      </a:rPr>
                      <m:t>𝐼</m:t>
                    </m:r>
                  </m:oMath>
                </a14:m>
                <a:endParaRPr lang="en-US" i="1" kern="0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879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"/>
          <p:cNvSpPr/>
          <p:nvPr/>
        </p:nvSpPr>
        <p:spPr>
          <a:xfrm>
            <a:off x="2228597" y="3973546"/>
            <a:ext cx="3352801" cy="1146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35" extrusionOk="0">
                <a:moveTo>
                  <a:pt x="0" y="20735"/>
                </a:moveTo>
                <a:cubicBezTo>
                  <a:pt x="545" y="13956"/>
                  <a:pt x="1091" y="7178"/>
                  <a:pt x="1964" y="5569"/>
                </a:cubicBezTo>
                <a:cubicBezTo>
                  <a:pt x="2836" y="3961"/>
                  <a:pt x="4364" y="12003"/>
                  <a:pt x="5236" y="11084"/>
                </a:cubicBezTo>
                <a:cubicBezTo>
                  <a:pt x="6109" y="10165"/>
                  <a:pt x="6327" y="-865"/>
                  <a:pt x="7200" y="54"/>
                </a:cubicBezTo>
                <a:cubicBezTo>
                  <a:pt x="8073" y="973"/>
                  <a:pt x="9600" y="14531"/>
                  <a:pt x="10473" y="16599"/>
                </a:cubicBezTo>
                <a:cubicBezTo>
                  <a:pt x="11345" y="18667"/>
                  <a:pt x="11673" y="12233"/>
                  <a:pt x="12436" y="12463"/>
                </a:cubicBezTo>
                <a:cubicBezTo>
                  <a:pt x="13200" y="12692"/>
                  <a:pt x="14291" y="18897"/>
                  <a:pt x="15055" y="17978"/>
                </a:cubicBezTo>
                <a:cubicBezTo>
                  <a:pt x="15818" y="17058"/>
                  <a:pt x="15927" y="6948"/>
                  <a:pt x="17018" y="6948"/>
                </a:cubicBezTo>
                <a:cubicBezTo>
                  <a:pt x="18109" y="6948"/>
                  <a:pt x="19855" y="12463"/>
                  <a:pt x="21600" y="17978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2" name="Line"/>
          <p:cNvSpPr/>
          <p:nvPr/>
        </p:nvSpPr>
        <p:spPr>
          <a:xfrm>
            <a:off x="7253815" y="3184314"/>
            <a:ext cx="3352801" cy="1877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35" extrusionOk="0">
                <a:moveTo>
                  <a:pt x="0" y="20735"/>
                </a:moveTo>
                <a:cubicBezTo>
                  <a:pt x="545" y="13956"/>
                  <a:pt x="1091" y="7178"/>
                  <a:pt x="1964" y="5569"/>
                </a:cubicBezTo>
                <a:cubicBezTo>
                  <a:pt x="2836" y="3961"/>
                  <a:pt x="4364" y="12003"/>
                  <a:pt x="5236" y="11084"/>
                </a:cubicBezTo>
                <a:cubicBezTo>
                  <a:pt x="6109" y="10165"/>
                  <a:pt x="6327" y="-865"/>
                  <a:pt x="7200" y="54"/>
                </a:cubicBezTo>
                <a:cubicBezTo>
                  <a:pt x="8073" y="973"/>
                  <a:pt x="9600" y="14531"/>
                  <a:pt x="10473" y="16599"/>
                </a:cubicBezTo>
                <a:cubicBezTo>
                  <a:pt x="11345" y="18667"/>
                  <a:pt x="11673" y="12233"/>
                  <a:pt x="12436" y="12463"/>
                </a:cubicBezTo>
                <a:cubicBezTo>
                  <a:pt x="13200" y="12692"/>
                  <a:pt x="14291" y="18897"/>
                  <a:pt x="15055" y="17978"/>
                </a:cubicBezTo>
                <a:cubicBezTo>
                  <a:pt x="15818" y="17058"/>
                  <a:pt x="15927" y="6948"/>
                  <a:pt x="17018" y="6948"/>
                </a:cubicBezTo>
                <a:cubicBezTo>
                  <a:pt x="18109" y="6948"/>
                  <a:pt x="19855" y="12463"/>
                  <a:pt x="21600" y="17978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3" name="Line"/>
          <p:cNvSpPr/>
          <p:nvPr/>
        </p:nvSpPr>
        <p:spPr>
          <a:xfrm>
            <a:off x="2025397" y="5348150"/>
            <a:ext cx="4064002" cy="158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14" name="Line"/>
          <p:cNvSpPr/>
          <p:nvPr/>
        </p:nvSpPr>
        <p:spPr>
          <a:xfrm flipV="1">
            <a:off x="2025397" y="3900350"/>
            <a:ext cx="2118" cy="144780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15" name="R"/>
          <p:cNvSpPr txBox="1"/>
          <p:nvPr/>
        </p:nvSpPr>
        <p:spPr>
          <a:xfrm>
            <a:off x="1581779" y="3747949"/>
            <a:ext cx="410986" cy="553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34015" marR="34015" algn="ctr" defTabSz="765353" hangingPunct="0">
              <a:defRPr/>
            </a:pPr>
            <a:r>
              <a:rPr sz="2800" kern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16" name="x (image coordinate)"/>
          <p:cNvSpPr txBox="1"/>
          <p:nvPr/>
        </p:nvSpPr>
        <p:spPr>
          <a:xfrm>
            <a:off x="2936055" y="5307173"/>
            <a:ext cx="2182304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x (image coordinate)</a:t>
            </a:r>
          </a:p>
        </p:txBody>
      </p:sp>
      <p:sp>
        <p:nvSpPr>
          <p:cNvPr id="17" name="Rectangle"/>
          <p:cNvSpPr/>
          <p:nvPr/>
        </p:nvSpPr>
        <p:spPr>
          <a:xfrm>
            <a:off x="2025397" y="4433750"/>
            <a:ext cx="3860801" cy="914401"/>
          </a:xfrm>
          <a:prstGeom prst="rect">
            <a:avLst/>
          </a:prstGeom>
          <a:solidFill>
            <a:srgbClr val="CBCBCB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8" name="threshold"/>
          <p:cNvSpPr txBox="1"/>
          <p:nvPr/>
        </p:nvSpPr>
        <p:spPr>
          <a:xfrm>
            <a:off x="737118" y="4265475"/>
            <a:ext cx="1090659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threshold</a:t>
            </a:r>
          </a:p>
        </p:txBody>
      </p:sp>
      <p:sp>
        <p:nvSpPr>
          <p:cNvPr id="19" name="Line"/>
          <p:cNvSpPr/>
          <p:nvPr/>
        </p:nvSpPr>
        <p:spPr>
          <a:xfrm>
            <a:off x="7035798" y="5315810"/>
            <a:ext cx="4064002" cy="158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0" name="Line"/>
          <p:cNvSpPr/>
          <p:nvPr/>
        </p:nvSpPr>
        <p:spPr>
          <a:xfrm flipV="1">
            <a:off x="7035798" y="3868010"/>
            <a:ext cx="2118" cy="14478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1" name="R"/>
          <p:cNvSpPr txBox="1"/>
          <p:nvPr/>
        </p:nvSpPr>
        <p:spPr>
          <a:xfrm>
            <a:off x="6592180" y="3715609"/>
            <a:ext cx="410986" cy="553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34015" marR="34015" algn="ctr" defTabSz="765353" hangingPunct="0">
              <a:defRPr/>
            </a:pPr>
            <a:r>
              <a:rPr sz="2800" kern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22" name="x (image coordinate)"/>
          <p:cNvSpPr txBox="1"/>
          <p:nvPr/>
        </p:nvSpPr>
        <p:spPr>
          <a:xfrm>
            <a:off x="7946458" y="5274832"/>
            <a:ext cx="2182304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x (image coordinate)</a:t>
            </a:r>
          </a:p>
        </p:txBody>
      </p:sp>
      <p:sp>
        <p:nvSpPr>
          <p:cNvPr id="23" name="Rectangle"/>
          <p:cNvSpPr/>
          <p:nvPr/>
        </p:nvSpPr>
        <p:spPr>
          <a:xfrm>
            <a:off x="7035798" y="4401410"/>
            <a:ext cx="3860801" cy="914401"/>
          </a:xfrm>
          <a:prstGeom prst="rect">
            <a:avLst/>
          </a:prstGeom>
          <a:solidFill>
            <a:srgbClr val="CBCBCB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" name="Oval"/>
          <p:cNvSpPr/>
          <p:nvPr/>
        </p:nvSpPr>
        <p:spPr>
          <a:xfrm>
            <a:off x="2514347" y="4219437"/>
            <a:ext cx="120651" cy="74613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" name="Oval"/>
          <p:cNvSpPr/>
          <p:nvPr/>
        </p:nvSpPr>
        <p:spPr>
          <a:xfrm>
            <a:off x="3263646" y="3928925"/>
            <a:ext cx="120651" cy="74613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" name="Oval"/>
          <p:cNvSpPr/>
          <p:nvPr/>
        </p:nvSpPr>
        <p:spPr>
          <a:xfrm>
            <a:off x="4829980" y="4321037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" name="Oval"/>
          <p:cNvSpPr/>
          <p:nvPr/>
        </p:nvSpPr>
        <p:spPr>
          <a:xfrm>
            <a:off x="7567082" y="3636234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" name="Oval"/>
          <p:cNvSpPr/>
          <p:nvPr/>
        </p:nvSpPr>
        <p:spPr>
          <a:xfrm>
            <a:off x="8301564" y="3156809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9" name="Oval"/>
          <p:cNvSpPr/>
          <p:nvPr/>
        </p:nvSpPr>
        <p:spPr>
          <a:xfrm>
            <a:off x="9108015" y="4249009"/>
            <a:ext cx="120651" cy="74614"/>
          </a:xfrm>
          <a:prstGeom prst="ellipse">
            <a:avLst/>
          </a:prstGeom>
          <a:solidFill>
            <a:srgbClr val="00D2A9"/>
          </a:solidFill>
          <a:ln w="25400">
            <a:solidFill>
              <a:srgbClr val="00D2A9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0" name="Oval"/>
          <p:cNvSpPr/>
          <p:nvPr/>
        </p:nvSpPr>
        <p:spPr>
          <a:xfrm>
            <a:off x="9850964" y="3809272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0895215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lang="en-US" dirty="0"/>
              <a:t>The </a:t>
            </a:r>
            <a:r>
              <a:rPr dirty="0"/>
              <a:t>Harris corner detector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invariant to scale</a:t>
            </a:r>
            <a:endParaRPr dirty="0"/>
          </a:p>
        </p:txBody>
      </p:sp>
      <p:pic>
        <p:nvPicPr>
          <p:cNvPr id="179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93155" y="3170873"/>
            <a:ext cx="2370440" cy="1808594"/>
          </a:xfrm>
          <a:prstGeom prst="rect">
            <a:avLst/>
          </a:prstGeom>
        </p:spPr>
      </p:pic>
      <p:pic>
        <p:nvPicPr>
          <p:cNvPr id="181" name="Connection Line" descr="Connection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97495" y="3665000"/>
            <a:ext cx="715299" cy="539420"/>
          </a:xfrm>
          <a:prstGeom prst="rect">
            <a:avLst/>
          </a:prstGeom>
        </p:spPr>
      </p:pic>
      <p:sp>
        <p:nvSpPr>
          <p:cNvPr id="173" name="Square"/>
          <p:cNvSpPr/>
          <p:nvPr/>
        </p:nvSpPr>
        <p:spPr>
          <a:xfrm>
            <a:off x="3125384" y="3226902"/>
            <a:ext cx="466117" cy="3495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74" name="Square"/>
          <p:cNvSpPr/>
          <p:nvPr/>
        </p:nvSpPr>
        <p:spPr>
          <a:xfrm>
            <a:off x="8542262" y="3654169"/>
            <a:ext cx="466118" cy="3495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75" name="edge!"/>
          <p:cNvSpPr txBox="1"/>
          <p:nvPr/>
        </p:nvSpPr>
        <p:spPr>
          <a:xfrm>
            <a:off x="1997296" y="3008654"/>
            <a:ext cx="727072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edge!</a:t>
            </a:r>
          </a:p>
        </p:txBody>
      </p:sp>
      <p:sp>
        <p:nvSpPr>
          <p:cNvPr id="176" name="corner!"/>
          <p:cNvSpPr txBox="1"/>
          <p:nvPr/>
        </p:nvSpPr>
        <p:spPr>
          <a:xfrm>
            <a:off x="7593865" y="3204873"/>
            <a:ext cx="882563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corner!</a:t>
            </a:r>
          </a:p>
        </p:txBody>
      </p:sp>
    </p:spTree>
    <p:extLst>
      <p:ext uri="{BB962C8B-B14F-4D97-AF65-F5344CB8AC3E}">
        <p14:creationId xmlns:p14="http://schemas.microsoft.com/office/powerpoint/2010/main" val="2793900809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b="1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</a:t>
            </a:r>
            <a:r>
              <a:rPr lang="en-US" dirty="0" err="1"/>
              <a:t>keypoint</a:t>
            </a:r>
            <a:r>
              <a:rPr lang="en-US" dirty="0"/>
              <a:t>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SIFT has the advantages of both previous technics and is invariance to: rotation, translation, scale, illumination shift and partially to 3D change of viewpoint since it is a local </a:t>
            </a:r>
            <a:r>
              <a:rPr lang="en-US" dirty="0" err="1"/>
              <a:t>keypoint</a:t>
            </a:r>
            <a:r>
              <a:rPr lang="en-US" dirty="0"/>
              <a:t> detector.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81290" y="928729"/>
            <a:ext cx="9420060" cy="342419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Find blobs using the improved blob detection (across different octave scale).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 interpolation to find exact peak of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The interpolation takes place in </a:t>
            </a:r>
            <a:r>
              <a:rPr lang="en-US" sz="2800" b="1" dirty="0">
                <a:solidFill>
                  <a:schemeClr val="tx1"/>
                </a:solidFill>
              </a:rPr>
              <a:t>x, y and scale dimension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Eliminate edge response with Harris corner detector variant (called </a:t>
            </a:r>
            <a:r>
              <a:rPr lang="en-US" sz="2800" b="1" dirty="0">
                <a:solidFill>
                  <a:schemeClr val="tx1"/>
                </a:solidFill>
              </a:rPr>
              <a:t>principal curvature</a:t>
            </a:r>
            <a:r>
              <a:rPr lang="en-US" sz="2800" dirty="0">
                <a:solidFill>
                  <a:schemeClr val="tx1"/>
                </a:solidFill>
              </a:rPr>
              <a:t>) around temp </a:t>
            </a:r>
            <a:r>
              <a:rPr lang="en-US" sz="2800" dirty="0" err="1">
                <a:solidFill>
                  <a:schemeClr val="tx1"/>
                </a:solidFill>
              </a:rPr>
              <a:t>keypoints</a:t>
            </a:r>
            <a:r>
              <a:rPr lang="en-US" sz="2800" dirty="0">
                <a:solidFill>
                  <a:schemeClr val="tx1"/>
                </a:solidFill>
              </a:rPr>
              <a:t> in interpolated space and scale.</a:t>
            </a:r>
          </a:p>
        </p:txBody>
      </p:sp>
    </p:spTree>
    <p:extLst>
      <p:ext uri="{BB962C8B-B14F-4D97-AF65-F5344CB8AC3E}">
        <p14:creationId xmlns:p14="http://schemas.microsoft.com/office/powerpoint/2010/main" val="19586207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b="1" dirty="0"/>
              <a:t>Feature description</a:t>
            </a:r>
          </a:p>
          <a:p>
            <a:pPr lvl="1"/>
            <a:r>
              <a:rPr lang="en-US" b="1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6F837-70B9-4112-AF86-1A33E372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matching- SSD, ZNCC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68E32-D257-44DF-902B-CFEF6507E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for very carefully constructed scenarios.</a:t>
            </a:r>
          </a:p>
          <a:p>
            <a:r>
              <a:rPr lang="en-US" dirty="0"/>
              <a:t>Can’t handle change in rotation and scale.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7F1D7-C10C-4030-9E8F-780B39B9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579" y="1730787"/>
            <a:ext cx="8282421" cy="51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852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b="1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b="1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40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SIFT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SIFT: scale invariant feature transform.</a:t>
            </a:r>
          </a:p>
          <a:p>
            <a:r>
              <a:rPr lang="en-US" dirty="0"/>
              <a:t>Extraordinarily robust matching technique for local </a:t>
            </a:r>
            <a:r>
              <a:rPr lang="en-US" dirty="0" err="1"/>
              <a:t>keypoint</a:t>
            </a:r>
            <a:r>
              <a:rPr lang="en-US" dirty="0"/>
              <a:t> detection description and matching.</a:t>
            </a:r>
          </a:p>
          <a:p>
            <a:r>
              <a:rPr lang="en-US" dirty="0"/>
              <a:t>Can handle changes in viewpoint: 3D change of POV, scale, rotation and translation.</a:t>
            </a:r>
          </a:p>
          <a:p>
            <a:pPr lvl="1"/>
            <a:r>
              <a:rPr lang="en-US" sz="2800" dirty="0"/>
              <a:t>Up to about 60 degree out of plane rotation.</a:t>
            </a:r>
          </a:p>
          <a:p>
            <a:r>
              <a:rPr lang="en-US" dirty="0"/>
              <a:t>Can handle significant changes in illumination.</a:t>
            </a:r>
          </a:p>
          <a:p>
            <a:pPr lvl="1"/>
            <a:r>
              <a:rPr lang="en-US" sz="2800" dirty="0"/>
              <a:t>Sometimes even day vs. night.</a:t>
            </a:r>
          </a:p>
          <a:p>
            <a:r>
              <a:rPr lang="en-US" dirty="0"/>
              <a:t>Fast and efficient—can run in real time.</a:t>
            </a:r>
          </a:p>
        </p:txBody>
      </p:sp>
    </p:spTree>
    <p:extLst>
      <p:ext uri="{BB962C8B-B14F-4D97-AF65-F5344CB8AC3E}">
        <p14:creationId xmlns:p14="http://schemas.microsoft.com/office/powerpoint/2010/main" val="38755123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HOG- Histogram of Oriented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dense representation of image as blocks, each with its own histogram of gradient directions, weighted by the gradient magnitude.</a:t>
            </a:r>
          </a:p>
          <a:p>
            <a:r>
              <a:rPr lang="en-US" dirty="0"/>
              <a:t>Originally used to detect humans in images. </a:t>
            </a:r>
          </a:p>
          <a:p>
            <a:r>
              <a:rPr lang="en-US" dirty="0"/>
              <a:t>Equations for gradient magnitude and orientation:</a:t>
            </a:r>
          </a:p>
          <a:p>
            <a:endParaRPr lang="en-US" dirty="0"/>
          </a:p>
        </p:txBody>
      </p:sp>
      <p:pic>
        <p:nvPicPr>
          <p:cNvPr id="4" name="Picture 4" descr="descri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9208" y="3657029"/>
            <a:ext cx="8773583" cy="313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824" y="2683196"/>
            <a:ext cx="7323151" cy="86671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7092515" y="3657029"/>
            <a:ext cx="3454400" cy="313213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7073253" y="3657029"/>
            <a:ext cx="3454400" cy="313213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1" name="Group 26"/>
          <p:cNvGrpSpPr>
            <a:grpSpLocks/>
          </p:cNvGrpSpPr>
          <p:nvPr/>
        </p:nvGrpSpPr>
        <p:grpSpPr bwMode="auto">
          <a:xfrm>
            <a:off x="7276453" y="3809431"/>
            <a:ext cx="3149600" cy="1207532"/>
            <a:chOff x="5715000" y="4343400"/>
            <a:chExt cx="2362200" cy="1207255"/>
          </a:xfrm>
        </p:grpSpPr>
        <p:cxnSp>
          <p:nvCxnSpPr>
            <p:cNvPr id="22" name="Straight Arrow Connector 13"/>
            <p:cNvCxnSpPr>
              <a:cxnSpLocks noChangeShapeType="1"/>
            </p:cNvCxnSpPr>
            <p:nvPr/>
          </p:nvCxnSpPr>
          <p:spPr bwMode="auto">
            <a:xfrm>
              <a:off x="5791200" y="5256212"/>
              <a:ext cx="21336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5791200" y="4343400"/>
              <a:ext cx="228600" cy="9128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6019800" y="4800600"/>
              <a:ext cx="228600" cy="4556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62484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6477000" y="5177134"/>
              <a:ext cx="228600" cy="7907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18"/>
            <p:cNvSpPr>
              <a:spLocks noChangeArrowheads="1"/>
            </p:cNvSpPr>
            <p:nvPr/>
          </p:nvSpPr>
          <p:spPr bwMode="auto">
            <a:xfrm>
              <a:off x="67056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19"/>
            <p:cNvSpPr>
              <a:spLocks noChangeArrowheads="1"/>
            </p:cNvSpPr>
            <p:nvPr/>
          </p:nvSpPr>
          <p:spPr bwMode="auto">
            <a:xfrm>
              <a:off x="6934200" y="5177134"/>
              <a:ext cx="228600" cy="7907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0"/>
            <p:cNvSpPr>
              <a:spLocks noChangeArrowheads="1"/>
            </p:cNvSpPr>
            <p:nvPr/>
          </p:nvSpPr>
          <p:spPr bwMode="auto">
            <a:xfrm>
              <a:off x="71628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1"/>
            <p:cNvSpPr>
              <a:spLocks noChangeArrowheads="1"/>
            </p:cNvSpPr>
            <p:nvPr/>
          </p:nvSpPr>
          <p:spPr bwMode="auto">
            <a:xfrm>
              <a:off x="7391400" y="4953000"/>
              <a:ext cx="228600" cy="3048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23"/>
            <p:cNvSpPr txBox="1">
              <a:spLocks noChangeArrowheads="1"/>
            </p:cNvSpPr>
            <p:nvPr/>
          </p:nvSpPr>
          <p:spPr bwMode="auto">
            <a:xfrm>
              <a:off x="5715000" y="5181408"/>
              <a:ext cx="457200" cy="369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Arial" charset="0"/>
                </a:rPr>
                <a:t>0</a:t>
              </a:r>
            </a:p>
          </p:txBody>
        </p:sp>
        <p:sp>
          <p:nvSpPr>
            <p:cNvPr id="32" name="TextBox 24"/>
            <p:cNvSpPr txBox="1">
              <a:spLocks noChangeArrowheads="1"/>
            </p:cNvSpPr>
            <p:nvPr/>
          </p:nvSpPr>
          <p:spPr bwMode="auto">
            <a:xfrm>
              <a:off x="7239000" y="5176647"/>
              <a:ext cx="838200" cy="369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Arial" charset="0"/>
                  <a:sym typeface="Symbol" pitchFamily="18" charset="2"/>
                </a:rPr>
                <a:t>2</a:t>
              </a:r>
              <a:r>
                <a:rPr lang="el-GR">
                  <a:latin typeface="Arial" charset="0"/>
                  <a:sym typeface="Symbol" pitchFamily="18" charset="2"/>
                </a:rPr>
                <a:t></a:t>
              </a:r>
              <a:endParaRPr lang="en-US">
                <a:latin typeface="Arial" charset="0"/>
              </a:endParaRPr>
            </a:p>
          </p:txBody>
        </p:sp>
      </p:grp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7551621" y="5039743"/>
            <a:ext cx="18261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latin typeface="Arial" charset="0"/>
              </a:rPr>
              <a:t>angle histogram</a:t>
            </a:r>
          </a:p>
        </p:txBody>
      </p:sp>
      <p:grpSp>
        <p:nvGrpSpPr>
          <p:cNvPr id="34" name="Group 46"/>
          <p:cNvGrpSpPr>
            <a:grpSpLocks/>
          </p:cNvGrpSpPr>
          <p:nvPr/>
        </p:nvGrpSpPr>
        <p:grpSpPr bwMode="auto">
          <a:xfrm>
            <a:off x="8089253" y="5714429"/>
            <a:ext cx="1625600" cy="762000"/>
            <a:chOff x="6324600" y="4953000"/>
            <a:chExt cx="1219200" cy="762000"/>
          </a:xfrm>
        </p:grpSpPr>
        <p:cxnSp>
          <p:nvCxnSpPr>
            <p:cNvPr id="35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6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7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9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0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1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42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sp>
          <p:nvSpPr>
            <p:cNvPr id="43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08517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Fig. 1. (a) Original image; (b) HoG features of (a); (c) Stable orientations of (b); (d) Cells of (b) with high continuity values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816"/>
          <a:stretch/>
        </p:blipFill>
        <p:spPr bwMode="auto">
          <a:xfrm>
            <a:off x="3373829" y="334849"/>
            <a:ext cx="5539753" cy="645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5367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b="1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482379" y="838200"/>
            <a:ext cx="11227242" cy="5638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First, find the main patch direction using a HOG on all gradients around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 at the selected scale, all further calculation is done around this direction (this is how to get a rotation invariance descriptor).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Take 16x16 patch around detected feature and calculate gradient orientation and magnitude to each pixel.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Magnitude is also weighted by a Gaussian around the </a:t>
            </a:r>
            <a:r>
              <a:rPr lang="en-US" sz="2800" dirty="0" err="1">
                <a:solidFill>
                  <a:schemeClr val="tx1"/>
                </a:solidFill>
              </a:rPr>
              <a:t>keypoint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Build sub-blocks of 4X4 of the patch.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Create 8-bin histogram of edge orientations (weighted by Gaussian and magnitude of gradient) to each sub-block.</a:t>
            </a:r>
          </a:p>
          <a:p>
            <a:pPr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Take the 4X4X8=128 results of histograms and concatenate them to a single feature vector. Normalize this vector to be invariance to illumination scale.</a:t>
            </a:r>
          </a:p>
        </p:txBody>
      </p:sp>
    </p:spTree>
    <p:extLst>
      <p:ext uri="{BB962C8B-B14F-4D97-AF65-F5344CB8AC3E}">
        <p14:creationId xmlns:p14="http://schemas.microsoft.com/office/powerpoint/2010/main" val="36456370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Table"/>
          <p:cNvGraphicFramePr/>
          <p:nvPr>
            <p:extLst>
              <p:ext uri="{D42A27DB-BD31-4B8C-83A1-F6EECF244321}">
                <p14:modId xmlns:p14="http://schemas.microsoft.com/office/powerpoint/2010/main" val="406254355"/>
              </p:ext>
            </p:extLst>
          </p:nvPr>
        </p:nvGraphicFramePr>
        <p:xfrm>
          <a:off x="6938910" y="2314376"/>
          <a:ext cx="4801424" cy="3632600"/>
        </p:xfrm>
        <a:graphic>
          <a:graphicData uri="http://schemas.openxmlformats.org/drawingml/2006/table">
            <a:tbl>
              <a:tblPr/>
              <a:tblGrid>
                <a:gridCol w="300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5165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628" name="Table"/>
          <p:cNvGraphicFramePr/>
          <p:nvPr>
            <p:extLst>
              <p:ext uri="{D42A27DB-BD31-4B8C-83A1-F6EECF244321}">
                <p14:modId xmlns:p14="http://schemas.microsoft.com/office/powerpoint/2010/main" val="3441670183"/>
              </p:ext>
            </p:extLst>
          </p:nvPr>
        </p:nvGraphicFramePr>
        <p:xfrm>
          <a:off x="840127" y="2311081"/>
          <a:ext cx="4801424" cy="3632600"/>
        </p:xfrm>
        <a:graphic>
          <a:graphicData uri="http://schemas.openxmlformats.org/drawingml/2006/table">
            <a:tbl>
              <a:tblPr/>
              <a:tblGrid>
                <a:gridCol w="300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008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7829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5165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47625" marR="47625" marT="35719" marB="35719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47625" marR="47625" marT="35719" marB="35719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629" name="Circle"/>
          <p:cNvSpPr/>
          <p:nvPr/>
        </p:nvSpPr>
        <p:spPr>
          <a:xfrm>
            <a:off x="850594" y="2338514"/>
            <a:ext cx="4801954" cy="3601466"/>
          </a:xfrm>
          <a:prstGeom prst="ellipse">
            <a:avLst/>
          </a:prstGeom>
          <a:gradFill>
            <a:gsLst>
              <a:gs pos="29881">
                <a:srgbClr val="FBFBFB">
                  <a:alpha val="57558"/>
                </a:srgbClr>
              </a:gs>
              <a:gs pos="45428">
                <a:srgbClr val="DDDDDD">
                  <a:alpha val="57558"/>
                </a:srgbClr>
              </a:gs>
              <a:gs pos="86888">
                <a:srgbClr val="BEBEBE">
                  <a:alpha val="57558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21784"/>
              </a:srgbClr>
            </a:outerShdw>
          </a:effectLst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2" name="Image Gradients…"/>
          <p:cNvSpPr txBox="1"/>
          <p:nvPr/>
        </p:nvSpPr>
        <p:spPr>
          <a:xfrm>
            <a:off x="1498898" y="1649131"/>
            <a:ext cx="2909079" cy="63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r>
              <a:t>Image Gradients</a:t>
            </a:r>
          </a:p>
          <a:p>
            <a:pPr>
              <a:defRPr sz="1800"/>
            </a:pPr>
            <a:r>
              <a:t>(4 x 4 pixel per cell, 4 x 4 cells)</a:t>
            </a:r>
          </a:p>
        </p:txBody>
      </p:sp>
      <p:sp>
        <p:nvSpPr>
          <p:cNvPr id="633" name="SIFT descriptor…"/>
          <p:cNvSpPr txBox="1"/>
          <p:nvPr/>
        </p:nvSpPr>
        <p:spPr>
          <a:xfrm>
            <a:off x="7603477" y="1649131"/>
            <a:ext cx="3300084" cy="63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r>
              <a:t>SIFT descriptor</a:t>
            </a:r>
          </a:p>
          <a:p>
            <a:pPr>
              <a:defRPr sz="1800"/>
            </a:pPr>
            <a:r>
              <a:t>(16 cells x 8 directions = 128 dims)</a:t>
            </a:r>
          </a:p>
        </p:txBody>
      </p:sp>
      <p:sp>
        <p:nvSpPr>
          <p:cNvPr id="634" name="Gaussian weighting…"/>
          <p:cNvSpPr txBox="1"/>
          <p:nvPr/>
        </p:nvSpPr>
        <p:spPr>
          <a:xfrm>
            <a:off x="1974067" y="6050995"/>
            <a:ext cx="2299297" cy="42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>
              <a:defRPr sz="2200"/>
            </a:pPr>
            <a:r>
              <a:rPr dirty="0"/>
              <a:t>Gaussian weighting</a:t>
            </a:r>
          </a:p>
        </p:txBody>
      </p:sp>
      <p:sp>
        <p:nvSpPr>
          <p:cNvPr id="635" name="Line"/>
          <p:cNvSpPr/>
          <p:nvPr/>
        </p:nvSpPr>
        <p:spPr>
          <a:xfrm>
            <a:off x="7551097" y="2443942"/>
            <a:ext cx="1" cy="4797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6" name="Line"/>
          <p:cNvSpPr/>
          <p:nvPr/>
        </p:nvSpPr>
        <p:spPr>
          <a:xfrm flipH="1">
            <a:off x="6974825" y="2749518"/>
            <a:ext cx="77964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7" name="Line"/>
          <p:cNvSpPr/>
          <p:nvPr/>
        </p:nvSpPr>
        <p:spPr>
          <a:xfrm flipH="1">
            <a:off x="7238714" y="2635295"/>
            <a:ext cx="464679" cy="34851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8" name="Line"/>
          <p:cNvSpPr/>
          <p:nvPr/>
        </p:nvSpPr>
        <p:spPr>
          <a:xfrm>
            <a:off x="7148525" y="2447589"/>
            <a:ext cx="602354" cy="45176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39" name="Line"/>
          <p:cNvSpPr/>
          <p:nvPr/>
        </p:nvSpPr>
        <p:spPr>
          <a:xfrm>
            <a:off x="8749659" y="2363023"/>
            <a:ext cx="1" cy="526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0" name="Line"/>
          <p:cNvSpPr/>
          <p:nvPr/>
        </p:nvSpPr>
        <p:spPr>
          <a:xfrm flipH="1">
            <a:off x="8173388" y="2749518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1" name="Line"/>
          <p:cNvSpPr/>
          <p:nvPr/>
        </p:nvSpPr>
        <p:spPr>
          <a:xfrm flipH="1">
            <a:off x="8545015" y="2443942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2" name="Line"/>
          <p:cNvSpPr/>
          <p:nvPr/>
        </p:nvSpPr>
        <p:spPr>
          <a:xfrm>
            <a:off x="8449762" y="2524595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3" name="Line"/>
          <p:cNvSpPr/>
          <p:nvPr/>
        </p:nvSpPr>
        <p:spPr>
          <a:xfrm flipV="1">
            <a:off x="4513255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4" name="Line"/>
          <p:cNvSpPr/>
          <p:nvPr/>
        </p:nvSpPr>
        <p:spPr>
          <a:xfrm flipV="1">
            <a:off x="4782124" y="2890697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5" name="Line"/>
          <p:cNvSpPr/>
          <p:nvPr/>
        </p:nvSpPr>
        <p:spPr>
          <a:xfrm flipV="1">
            <a:off x="5100630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6" name="Line"/>
          <p:cNvSpPr/>
          <p:nvPr/>
        </p:nvSpPr>
        <p:spPr>
          <a:xfrm flipV="1">
            <a:off x="5394317" y="28555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7" name="Line"/>
          <p:cNvSpPr/>
          <p:nvPr/>
        </p:nvSpPr>
        <p:spPr>
          <a:xfrm flipV="1">
            <a:off x="4806943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8" name="Line"/>
          <p:cNvSpPr/>
          <p:nvPr/>
        </p:nvSpPr>
        <p:spPr>
          <a:xfrm flipV="1">
            <a:off x="4513255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49" name="Line"/>
          <p:cNvSpPr/>
          <p:nvPr/>
        </p:nvSpPr>
        <p:spPr>
          <a:xfrm flipV="1">
            <a:off x="5075812" y="3110963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0" name="Line"/>
          <p:cNvSpPr/>
          <p:nvPr/>
        </p:nvSpPr>
        <p:spPr>
          <a:xfrm flipV="1">
            <a:off x="5394317" y="3075826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1" name="Line"/>
          <p:cNvSpPr/>
          <p:nvPr/>
        </p:nvSpPr>
        <p:spPr>
          <a:xfrm flipV="1">
            <a:off x="4521193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2" name="Line"/>
          <p:cNvSpPr/>
          <p:nvPr/>
        </p:nvSpPr>
        <p:spPr>
          <a:xfrm flipV="1">
            <a:off x="4814880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3" name="Line"/>
          <p:cNvSpPr/>
          <p:nvPr/>
        </p:nvSpPr>
        <p:spPr>
          <a:xfrm flipV="1">
            <a:off x="5108567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4" name="Line"/>
          <p:cNvSpPr/>
          <p:nvPr/>
        </p:nvSpPr>
        <p:spPr>
          <a:xfrm flipV="1">
            <a:off x="5402254" y="24150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5" name="Line"/>
          <p:cNvSpPr/>
          <p:nvPr/>
        </p:nvSpPr>
        <p:spPr>
          <a:xfrm flipV="1">
            <a:off x="4814880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6" name="Line"/>
          <p:cNvSpPr/>
          <p:nvPr/>
        </p:nvSpPr>
        <p:spPr>
          <a:xfrm flipV="1">
            <a:off x="4521193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7" name="Line"/>
          <p:cNvSpPr/>
          <p:nvPr/>
        </p:nvSpPr>
        <p:spPr>
          <a:xfrm flipV="1">
            <a:off x="5108567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8" name="Line"/>
          <p:cNvSpPr/>
          <p:nvPr/>
        </p:nvSpPr>
        <p:spPr>
          <a:xfrm flipV="1">
            <a:off x="5402254" y="263529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59" name="Line"/>
          <p:cNvSpPr/>
          <p:nvPr/>
        </p:nvSpPr>
        <p:spPr>
          <a:xfrm flipH="1" flipV="1">
            <a:off x="938952" y="2830571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0" name="Line"/>
          <p:cNvSpPr/>
          <p:nvPr/>
        </p:nvSpPr>
        <p:spPr>
          <a:xfrm flipH="1" flipV="1">
            <a:off x="1218044" y="2836892"/>
            <a:ext cx="110917" cy="1188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1" name="Line"/>
          <p:cNvSpPr/>
          <p:nvPr/>
        </p:nvSpPr>
        <p:spPr>
          <a:xfrm flipH="1" flipV="1">
            <a:off x="1498821" y="2845017"/>
            <a:ext cx="136738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2" name="Line"/>
          <p:cNvSpPr/>
          <p:nvPr/>
        </p:nvSpPr>
        <p:spPr>
          <a:xfrm flipH="1" flipV="1">
            <a:off x="1792508" y="2845017"/>
            <a:ext cx="136739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3" name="Line"/>
          <p:cNvSpPr/>
          <p:nvPr/>
        </p:nvSpPr>
        <p:spPr>
          <a:xfrm flipH="1">
            <a:off x="1178283" y="3103967"/>
            <a:ext cx="190439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4" name="Line"/>
          <p:cNvSpPr/>
          <p:nvPr/>
        </p:nvSpPr>
        <p:spPr>
          <a:xfrm flipH="1">
            <a:off x="884595" y="3103967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5" name="Line"/>
          <p:cNvSpPr/>
          <p:nvPr/>
        </p:nvSpPr>
        <p:spPr>
          <a:xfrm flipH="1" flipV="1">
            <a:off x="1498821" y="3065282"/>
            <a:ext cx="136738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6" name="Line"/>
          <p:cNvSpPr/>
          <p:nvPr/>
        </p:nvSpPr>
        <p:spPr>
          <a:xfrm flipH="1" flipV="1">
            <a:off x="1792508" y="3065282"/>
            <a:ext cx="136739" cy="1025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7" name="Line"/>
          <p:cNvSpPr/>
          <p:nvPr/>
        </p:nvSpPr>
        <p:spPr>
          <a:xfrm flipH="1" flipV="1">
            <a:off x="946890" y="2390040"/>
            <a:ext cx="81725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8" name="Line"/>
          <p:cNvSpPr/>
          <p:nvPr/>
        </p:nvSpPr>
        <p:spPr>
          <a:xfrm flipH="1" flipV="1">
            <a:off x="1240577" y="2390040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69" name="Line"/>
          <p:cNvSpPr/>
          <p:nvPr/>
        </p:nvSpPr>
        <p:spPr>
          <a:xfrm flipH="1" flipV="1">
            <a:off x="1534265" y="2390040"/>
            <a:ext cx="81725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0" name="Line"/>
          <p:cNvSpPr/>
          <p:nvPr/>
        </p:nvSpPr>
        <p:spPr>
          <a:xfrm flipH="1" flipV="1">
            <a:off x="1827951" y="2390040"/>
            <a:ext cx="81726" cy="13144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1" name="Line"/>
          <p:cNvSpPr/>
          <p:nvPr/>
        </p:nvSpPr>
        <p:spPr>
          <a:xfrm flipH="1" flipV="1">
            <a:off x="1240577" y="2610306"/>
            <a:ext cx="81726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2" name="Line"/>
          <p:cNvSpPr/>
          <p:nvPr/>
        </p:nvSpPr>
        <p:spPr>
          <a:xfrm flipH="1" flipV="1">
            <a:off x="946890" y="2610306"/>
            <a:ext cx="81725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3" name="Line"/>
          <p:cNvSpPr/>
          <p:nvPr/>
        </p:nvSpPr>
        <p:spPr>
          <a:xfrm flipH="1" flipV="1">
            <a:off x="1519669" y="2616626"/>
            <a:ext cx="110917" cy="1188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4" name="Line"/>
          <p:cNvSpPr/>
          <p:nvPr/>
        </p:nvSpPr>
        <p:spPr>
          <a:xfrm flipH="1" flipV="1">
            <a:off x="1827951" y="2610306"/>
            <a:ext cx="81726" cy="1314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5" name="Line"/>
          <p:cNvSpPr/>
          <p:nvPr/>
        </p:nvSpPr>
        <p:spPr>
          <a:xfrm flipH="1" flipV="1">
            <a:off x="2121628" y="2833493"/>
            <a:ext cx="96689" cy="1256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6" name="Line"/>
          <p:cNvSpPr/>
          <p:nvPr/>
        </p:nvSpPr>
        <p:spPr>
          <a:xfrm flipH="1" flipV="1">
            <a:off x="2415316" y="2833493"/>
            <a:ext cx="96689" cy="1256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7" name="Line"/>
          <p:cNvSpPr/>
          <p:nvPr/>
        </p:nvSpPr>
        <p:spPr>
          <a:xfrm flipV="1">
            <a:off x="2740557" y="2824879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8" name="Line"/>
          <p:cNvSpPr/>
          <p:nvPr/>
        </p:nvSpPr>
        <p:spPr>
          <a:xfrm flipV="1">
            <a:off x="3034245" y="2824879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79" name="Line"/>
          <p:cNvSpPr/>
          <p:nvPr/>
        </p:nvSpPr>
        <p:spPr>
          <a:xfrm flipH="1" flipV="1">
            <a:off x="2415316" y="3053758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0" name="Line"/>
          <p:cNvSpPr/>
          <p:nvPr/>
        </p:nvSpPr>
        <p:spPr>
          <a:xfrm flipH="1" flipV="1">
            <a:off x="2121628" y="3053758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1" name="Line"/>
          <p:cNvSpPr/>
          <p:nvPr/>
        </p:nvSpPr>
        <p:spPr>
          <a:xfrm flipV="1">
            <a:off x="2740557" y="3045145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2" name="Line"/>
          <p:cNvSpPr/>
          <p:nvPr/>
        </p:nvSpPr>
        <p:spPr>
          <a:xfrm flipV="1">
            <a:off x="3034245" y="3045145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3" name="Line"/>
          <p:cNvSpPr/>
          <p:nvPr/>
        </p:nvSpPr>
        <p:spPr>
          <a:xfrm flipV="1">
            <a:off x="2161120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4" name="Line"/>
          <p:cNvSpPr/>
          <p:nvPr/>
        </p:nvSpPr>
        <p:spPr>
          <a:xfrm flipV="1">
            <a:off x="2454807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5" name="Line"/>
          <p:cNvSpPr/>
          <p:nvPr/>
        </p:nvSpPr>
        <p:spPr>
          <a:xfrm flipV="1">
            <a:off x="2748495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6" name="Line"/>
          <p:cNvSpPr/>
          <p:nvPr/>
        </p:nvSpPr>
        <p:spPr>
          <a:xfrm flipV="1">
            <a:off x="3042182" y="2384348"/>
            <a:ext cx="33580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7" name="Line"/>
          <p:cNvSpPr/>
          <p:nvPr/>
        </p:nvSpPr>
        <p:spPr>
          <a:xfrm flipH="1" flipV="1">
            <a:off x="2423252" y="2613227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8" name="Line"/>
          <p:cNvSpPr/>
          <p:nvPr/>
        </p:nvSpPr>
        <p:spPr>
          <a:xfrm flipH="1" flipV="1">
            <a:off x="2129566" y="2613227"/>
            <a:ext cx="96689" cy="1256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89" name="Line"/>
          <p:cNvSpPr/>
          <p:nvPr/>
        </p:nvSpPr>
        <p:spPr>
          <a:xfrm flipV="1">
            <a:off x="2748495" y="2604614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0" name="Line"/>
          <p:cNvSpPr/>
          <p:nvPr/>
        </p:nvSpPr>
        <p:spPr>
          <a:xfrm flipV="1">
            <a:off x="3042182" y="2604614"/>
            <a:ext cx="33580" cy="14282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1" name="Line"/>
          <p:cNvSpPr/>
          <p:nvPr/>
        </p:nvSpPr>
        <p:spPr>
          <a:xfrm flipH="1" flipV="1">
            <a:off x="914110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2" name="Line"/>
          <p:cNvSpPr/>
          <p:nvPr/>
        </p:nvSpPr>
        <p:spPr>
          <a:xfrm flipH="1" flipV="1">
            <a:off x="1207797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3" name="Line"/>
          <p:cNvSpPr/>
          <p:nvPr/>
        </p:nvSpPr>
        <p:spPr>
          <a:xfrm flipH="1" flipV="1">
            <a:off x="1501485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4" name="Line"/>
          <p:cNvSpPr/>
          <p:nvPr/>
        </p:nvSpPr>
        <p:spPr>
          <a:xfrm flipH="1" flipV="1">
            <a:off x="1795172" y="4658487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5" name="Line"/>
          <p:cNvSpPr/>
          <p:nvPr/>
        </p:nvSpPr>
        <p:spPr>
          <a:xfrm flipH="1" flipV="1">
            <a:off x="1207797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6" name="Line"/>
          <p:cNvSpPr/>
          <p:nvPr/>
        </p:nvSpPr>
        <p:spPr>
          <a:xfrm flipH="1" flipV="1">
            <a:off x="914110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7" name="Line"/>
          <p:cNvSpPr/>
          <p:nvPr/>
        </p:nvSpPr>
        <p:spPr>
          <a:xfrm flipH="1" flipV="1">
            <a:off x="1501485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8" name="Line"/>
          <p:cNvSpPr/>
          <p:nvPr/>
        </p:nvSpPr>
        <p:spPr>
          <a:xfrm flipH="1" flipV="1">
            <a:off x="1795172" y="4878753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699" name="Line"/>
          <p:cNvSpPr/>
          <p:nvPr/>
        </p:nvSpPr>
        <p:spPr>
          <a:xfrm flipH="1" flipV="1">
            <a:off x="922047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0" name="Line"/>
          <p:cNvSpPr/>
          <p:nvPr/>
        </p:nvSpPr>
        <p:spPr>
          <a:xfrm flipH="1" flipV="1">
            <a:off x="1215735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1" name="Line"/>
          <p:cNvSpPr/>
          <p:nvPr/>
        </p:nvSpPr>
        <p:spPr>
          <a:xfrm flipH="1" flipV="1">
            <a:off x="1509422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2" name="Line"/>
          <p:cNvSpPr/>
          <p:nvPr/>
        </p:nvSpPr>
        <p:spPr>
          <a:xfrm flipH="1" flipV="1">
            <a:off x="1803110" y="4217956"/>
            <a:ext cx="148136" cy="93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3" name="Line"/>
          <p:cNvSpPr/>
          <p:nvPr/>
        </p:nvSpPr>
        <p:spPr>
          <a:xfrm flipH="1" flipV="1">
            <a:off x="1215735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4" name="Line"/>
          <p:cNvSpPr/>
          <p:nvPr/>
        </p:nvSpPr>
        <p:spPr>
          <a:xfrm flipH="1" flipV="1">
            <a:off x="922047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5" name="Line"/>
          <p:cNvSpPr/>
          <p:nvPr/>
        </p:nvSpPr>
        <p:spPr>
          <a:xfrm flipH="1" flipV="1">
            <a:off x="1509422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6" name="Line"/>
          <p:cNvSpPr/>
          <p:nvPr/>
        </p:nvSpPr>
        <p:spPr>
          <a:xfrm flipH="1" flipV="1">
            <a:off x="1803110" y="4438223"/>
            <a:ext cx="148136" cy="932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7" name="Line"/>
          <p:cNvSpPr/>
          <p:nvPr/>
        </p:nvSpPr>
        <p:spPr>
          <a:xfrm flipH="1" flipV="1">
            <a:off x="887777" y="556496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8" name="Line"/>
          <p:cNvSpPr/>
          <p:nvPr/>
        </p:nvSpPr>
        <p:spPr>
          <a:xfrm flipH="1">
            <a:off x="1178708" y="557357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09" name="Line"/>
          <p:cNvSpPr/>
          <p:nvPr/>
        </p:nvSpPr>
        <p:spPr>
          <a:xfrm flipH="1">
            <a:off x="1472395" y="557357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0" name="Line"/>
          <p:cNvSpPr/>
          <p:nvPr/>
        </p:nvSpPr>
        <p:spPr>
          <a:xfrm>
            <a:off x="1778992" y="5548115"/>
            <a:ext cx="164623" cy="7609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1" name="Line"/>
          <p:cNvSpPr/>
          <p:nvPr/>
        </p:nvSpPr>
        <p:spPr>
          <a:xfrm flipH="1">
            <a:off x="1178708" y="5793836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2" name="Line"/>
          <p:cNvSpPr/>
          <p:nvPr/>
        </p:nvSpPr>
        <p:spPr>
          <a:xfrm flipH="1" flipV="1">
            <a:off x="887777" y="578522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3" name="Line"/>
          <p:cNvSpPr/>
          <p:nvPr/>
        </p:nvSpPr>
        <p:spPr>
          <a:xfrm flipH="1" flipV="1">
            <a:off x="1475151" y="578522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4" name="Line"/>
          <p:cNvSpPr/>
          <p:nvPr/>
        </p:nvSpPr>
        <p:spPr>
          <a:xfrm>
            <a:off x="1778992" y="5768381"/>
            <a:ext cx="164623" cy="7609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5" name="Line"/>
          <p:cNvSpPr/>
          <p:nvPr/>
        </p:nvSpPr>
        <p:spPr>
          <a:xfrm flipH="1" flipV="1">
            <a:off x="895714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6" name="Line"/>
          <p:cNvSpPr/>
          <p:nvPr/>
        </p:nvSpPr>
        <p:spPr>
          <a:xfrm flipH="1" flipV="1">
            <a:off x="1189401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7" name="Line"/>
          <p:cNvSpPr/>
          <p:nvPr/>
        </p:nvSpPr>
        <p:spPr>
          <a:xfrm flipH="1" flipV="1">
            <a:off x="1483089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8" name="Line"/>
          <p:cNvSpPr/>
          <p:nvPr/>
        </p:nvSpPr>
        <p:spPr>
          <a:xfrm flipH="1" flipV="1">
            <a:off x="1776776" y="512442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19" name="Line"/>
          <p:cNvSpPr/>
          <p:nvPr/>
        </p:nvSpPr>
        <p:spPr>
          <a:xfrm flipH="1" flipV="1">
            <a:off x="1189401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0" name="Line"/>
          <p:cNvSpPr/>
          <p:nvPr/>
        </p:nvSpPr>
        <p:spPr>
          <a:xfrm flipH="1" flipV="1">
            <a:off x="895714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1" name="Line"/>
          <p:cNvSpPr/>
          <p:nvPr/>
        </p:nvSpPr>
        <p:spPr>
          <a:xfrm flipH="1" flipV="1">
            <a:off x="1483089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2" name="Line"/>
          <p:cNvSpPr/>
          <p:nvPr/>
        </p:nvSpPr>
        <p:spPr>
          <a:xfrm flipH="1" flipV="1">
            <a:off x="1776776" y="534469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3" name="Line"/>
          <p:cNvSpPr/>
          <p:nvPr/>
        </p:nvSpPr>
        <p:spPr>
          <a:xfrm flipV="1">
            <a:off x="4507674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4" name="Line"/>
          <p:cNvSpPr/>
          <p:nvPr/>
        </p:nvSpPr>
        <p:spPr>
          <a:xfrm flipV="1">
            <a:off x="4801362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5" name="Line"/>
          <p:cNvSpPr/>
          <p:nvPr/>
        </p:nvSpPr>
        <p:spPr>
          <a:xfrm flipV="1">
            <a:off x="5070231" y="3771759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6" name="Line"/>
          <p:cNvSpPr/>
          <p:nvPr/>
        </p:nvSpPr>
        <p:spPr>
          <a:xfrm flipV="1">
            <a:off x="5388736" y="37366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7" name="Line"/>
          <p:cNvSpPr/>
          <p:nvPr/>
        </p:nvSpPr>
        <p:spPr>
          <a:xfrm flipV="1">
            <a:off x="4801362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8" name="Line"/>
          <p:cNvSpPr/>
          <p:nvPr/>
        </p:nvSpPr>
        <p:spPr>
          <a:xfrm flipV="1">
            <a:off x="4507674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29" name="Line"/>
          <p:cNvSpPr/>
          <p:nvPr/>
        </p:nvSpPr>
        <p:spPr>
          <a:xfrm flipV="1">
            <a:off x="5095049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0" name="Line"/>
          <p:cNvSpPr/>
          <p:nvPr/>
        </p:nvSpPr>
        <p:spPr>
          <a:xfrm flipV="1">
            <a:off x="5388736" y="3956888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1" name="Line"/>
          <p:cNvSpPr/>
          <p:nvPr/>
        </p:nvSpPr>
        <p:spPr>
          <a:xfrm flipV="1">
            <a:off x="4490793" y="3331228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2" name="Line"/>
          <p:cNvSpPr/>
          <p:nvPr/>
        </p:nvSpPr>
        <p:spPr>
          <a:xfrm flipV="1">
            <a:off x="4809299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3" name="Line"/>
          <p:cNvSpPr/>
          <p:nvPr/>
        </p:nvSpPr>
        <p:spPr>
          <a:xfrm flipV="1">
            <a:off x="5102986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4" name="Line"/>
          <p:cNvSpPr/>
          <p:nvPr/>
        </p:nvSpPr>
        <p:spPr>
          <a:xfrm flipV="1">
            <a:off x="5396673" y="329609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5" name="Line"/>
          <p:cNvSpPr/>
          <p:nvPr/>
        </p:nvSpPr>
        <p:spPr>
          <a:xfrm flipV="1">
            <a:off x="4809299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6" name="Line"/>
          <p:cNvSpPr/>
          <p:nvPr/>
        </p:nvSpPr>
        <p:spPr>
          <a:xfrm flipV="1">
            <a:off x="4515612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7" name="Line"/>
          <p:cNvSpPr/>
          <p:nvPr/>
        </p:nvSpPr>
        <p:spPr>
          <a:xfrm flipV="1">
            <a:off x="5102986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8" name="Line"/>
          <p:cNvSpPr/>
          <p:nvPr/>
        </p:nvSpPr>
        <p:spPr>
          <a:xfrm flipV="1">
            <a:off x="5396673" y="35163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39" name="Line"/>
          <p:cNvSpPr/>
          <p:nvPr/>
        </p:nvSpPr>
        <p:spPr>
          <a:xfrm flipV="1">
            <a:off x="4470926" y="4693625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0" name="Line"/>
          <p:cNvSpPr/>
          <p:nvPr/>
        </p:nvSpPr>
        <p:spPr>
          <a:xfrm flipV="1">
            <a:off x="4789432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1" name="Line"/>
          <p:cNvSpPr/>
          <p:nvPr/>
        </p:nvSpPr>
        <p:spPr>
          <a:xfrm flipV="1">
            <a:off x="5058301" y="4693625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2" name="Line"/>
          <p:cNvSpPr/>
          <p:nvPr/>
        </p:nvSpPr>
        <p:spPr>
          <a:xfrm flipH="1">
            <a:off x="5360433" y="4675751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3" name="Line"/>
          <p:cNvSpPr/>
          <p:nvPr/>
        </p:nvSpPr>
        <p:spPr>
          <a:xfrm flipV="1">
            <a:off x="4789432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4" name="Line"/>
          <p:cNvSpPr/>
          <p:nvPr/>
        </p:nvSpPr>
        <p:spPr>
          <a:xfrm flipV="1">
            <a:off x="4470926" y="4913890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5" name="Line"/>
          <p:cNvSpPr/>
          <p:nvPr/>
        </p:nvSpPr>
        <p:spPr>
          <a:xfrm flipH="1">
            <a:off x="5066746" y="4896016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6" name="Line"/>
          <p:cNvSpPr/>
          <p:nvPr/>
        </p:nvSpPr>
        <p:spPr>
          <a:xfrm flipV="1">
            <a:off x="5376807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7" name="Line"/>
          <p:cNvSpPr/>
          <p:nvPr/>
        </p:nvSpPr>
        <p:spPr>
          <a:xfrm flipV="1">
            <a:off x="4478863" y="4253093"/>
            <a:ext cx="189152" cy="301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8" name="Line"/>
          <p:cNvSpPr/>
          <p:nvPr/>
        </p:nvSpPr>
        <p:spPr>
          <a:xfrm flipV="1">
            <a:off x="4797369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49" name="Line"/>
          <p:cNvSpPr/>
          <p:nvPr/>
        </p:nvSpPr>
        <p:spPr>
          <a:xfrm flipV="1">
            <a:off x="5091057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0" name="Line"/>
          <p:cNvSpPr/>
          <p:nvPr/>
        </p:nvSpPr>
        <p:spPr>
          <a:xfrm flipV="1">
            <a:off x="5384744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1" name="Line"/>
          <p:cNvSpPr/>
          <p:nvPr/>
        </p:nvSpPr>
        <p:spPr>
          <a:xfrm flipV="1">
            <a:off x="4772551" y="4473359"/>
            <a:ext cx="189152" cy="301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2" name="Line"/>
          <p:cNvSpPr/>
          <p:nvPr/>
        </p:nvSpPr>
        <p:spPr>
          <a:xfrm flipV="1">
            <a:off x="4503682" y="4438222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3" name="Line"/>
          <p:cNvSpPr/>
          <p:nvPr/>
        </p:nvSpPr>
        <p:spPr>
          <a:xfrm flipV="1">
            <a:off x="5091057" y="4438222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4" name="Line"/>
          <p:cNvSpPr/>
          <p:nvPr/>
        </p:nvSpPr>
        <p:spPr>
          <a:xfrm flipH="1">
            <a:off x="5368371" y="4455485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5" name="Line"/>
          <p:cNvSpPr/>
          <p:nvPr/>
        </p:nvSpPr>
        <p:spPr>
          <a:xfrm>
            <a:off x="4551272" y="5520997"/>
            <a:ext cx="61382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6" name="Line"/>
          <p:cNvSpPr/>
          <p:nvPr/>
        </p:nvSpPr>
        <p:spPr>
          <a:xfrm>
            <a:off x="4844960" y="5520997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7" name="Line"/>
          <p:cNvSpPr/>
          <p:nvPr/>
        </p:nvSpPr>
        <p:spPr>
          <a:xfrm>
            <a:off x="5078900" y="5564114"/>
            <a:ext cx="180876" cy="5130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8" name="Line"/>
          <p:cNvSpPr/>
          <p:nvPr/>
        </p:nvSpPr>
        <p:spPr>
          <a:xfrm flipH="1">
            <a:off x="5376894" y="5556813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59" name="Line"/>
          <p:cNvSpPr/>
          <p:nvPr/>
        </p:nvSpPr>
        <p:spPr>
          <a:xfrm>
            <a:off x="4844960" y="5741262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0" name="Line"/>
          <p:cNvSpPr/>
          <p:nvPr/>
        </p:nvSpPr>
        <p:spPr>
          <a:xfrm>
            <a:off x="4551272" y="5741262"/>
            <a:ext cx="61382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1" name="Line"/>
          <p:cNvSpPr/>
          <p:nvPr/>
        </p:nvSpPr>
        <p:spPr>
          <a:xfrm>
            <a:off x="5078900" y="5784379"/>
            <a:ext cx="180876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2" name="Line"/>
          <p:cNvSpPr/>
          <p:nvPr/>
        </p:nvSpPr>
        <p:spPr>
          <a:xfrm>
            <a:off x="5372587" y="5784379"/>
            <a:ext cx="180877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3" name="Line"/>
          <p:cNvSpPr/>
          <p:nvPr/>
        </p:nvSpPr>
        <p:spPr>
          <a:xfrm>
            <a:off x="4499462" y="5123583"/>
            <a:ext cx="180877" cy="5130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4" name="Line"/>
          <p:cNvSpPr/>
          <p:nvPr/>
        </p:nvSpPr>
        <p:spPr>
          <a:xfrm flipV="1">
            <a:off x="4813830" y="5099019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5" name="Line"/>
          <p:cNvSpPr/>
          <p:nvPr/>
        </p:nvSpPr>
        <p:spPr>
          <a:xfrm flipH="1">
            <a:off x="5091144" y="5116282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6" name="Line"/>
          <p:cNvSpPr/>
          <p:nvPr/>
        </p:nvSpPr>
        <p:spPr>
          <a:xfrm flipH="1">
            <a:off x="5384831" y="5116282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7" name="Line"/>
          <p:cNvSpPr/>
          <p:nvPr/>
        </p:nvSpPr>
        <p:spPr>
          <a:xfrm>
            <a:off x="4793150" y="5343848"/>
            <a:ext cx="180876" cy="513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8" name="Line"/>
          <p:cNvSpPr/>
          <p:nvPr/>
        </p:nvSpPr>
        <p:spPr>
          <a:xfrm>
            <a:off x="4559210" y="5300731"/>
            <a:ext cx="61381" cy="13753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69" name="Line"/>
          <p:cNvSpPr/>
          <p:nvPr/>
        </p:nvSpPr>
        <p:spPr>
          <a:xfrm flipV="1">
            <a:off x="5107517" y="531928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0" name="Line"/>
          <p:cNvSpPr/>
          <p:nvPr/>
        </p:nvSpPr>
        <p:spPr>
          <a:xfrm flipH="1">
            <a:off x="5384831" y="5336547"/>
            <a:ext cx="172262" cy="659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1" name="Line"/>
          <p:cNvSpPr/>
          <p:nvPr/>
        </p:nvSpPr>
        <p:spPr>
          <a:xfrm flipH="1" flipV="1">
            <a:off x="3386318" y="5527334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2" name="Line"/>
          <p:cNvSpPr/>
          <p:nvPr/>
        </p:nvSpPr>
        <p:spPr>
          <a:xfrm flipV="1">
            <a:off x="3618675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3" name="Line"/>
          <p:cNvSpPr/>
          <p:nvPr/>
        </p:nvSpPr>
        <p:spPr>
          <a:xfrm flipV="1">
            <a:off x="3912361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4" name="Line"/>
          <p:cNvSpPr/>
          <p:nvPr/>
        </p:nvSpPr>
        <p:spPr>
          <a:xfrm flipV="1">
            <a:off x="4206049" y="5549360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5" name="Line"/>
          <p:cNvSpPr/>
          <p:nvPr/>
        </p:nvSpPr>
        <p:spPr>
          <a:xfrm flipV="1">
            <a:off x="3618675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6" name="Line"/>
          <p:cNvSpPr/>
          <p:nvPr/>
        </p:nvSpPr>
        <p:spPr>
          <a:xfrm flipH="1" flipV="1">
            <a:off x="3386318" y="5747599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7" name="Line"/>
          <p:cNvSpPr/>
          <p:nvPr/>
        </p:nvSpPr>
        <p:spPr>
          <a:xfrm flipV="1">
            <a:off x="3912361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8" name="Line"/>
          <p:cNvSpPr/>
          <p:nvPr/>
        </p:nvSpPr>
        <p:spPr>
          <a:xfrm flipV="1">
            <a:off x="4206049" y="5769625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79" name="Line"/>
          <p:cNvSpPr/>
          <p:nvPr/>
        </p:nvSpPr>
        <p:spPr>
          <a:xfrm flipV="1">
            <a:off x="3332925" y="510882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0" name="Line"/>
          <p:cNvSpPr/>
          <p:nvPr/>
        </p:nvSpPr>
        <p:spPr>
          <a:xfrm flipH="1" flipV="1">
            <a:off x="3687942" y="5086802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1" name="Line"/>
          <p:cNvSpPr/>
          <p:nvPr/>
        </p:nvSpPr>
        <p:spPr>
          <a:xfrm flipH="1" flipV="1">
            <a:off x="3981630" y="5086802"/>
            <a:ext cx="16855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2" name="Line"/>
          <p:cNvSpPr/>
          <p:nvPr/>
        </p:nvSpPr>
        <p:spPr>
          <a:xfrm flipV="1">
            <a:off x="4213986" y="5108829"/>
            <a:ext cx="139517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3" name="Line"/>
          <p:cNvSpPr/>
          <p:nvPr/>
        </p:nvSpPr>
        <p:spPr>
          <a:xfrm flipH="1" flipV="1">
            <a:off x="3687942" y="5307068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4" name="Line"/>
          <p:cNvSpPr/>
          <p:nvPr/>
        </p:nvSpPr>
        <p:spPr>
          <a:xfrm flipV="1">
            <a:off x="3332925" y="532909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5" name="Line"/>
          <p:cNvSpPr/>
          <p:nvPr/>
        </p:nvSpPr>
        <p:spPr>
          <a:xfrm flipV="1">
            <a:off x="3920299" y="5329094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6" name="Line"/>
          <p:cNvSpPr/>
          <p:nvPr/>
        </p:nvSpPr>
        <p:spPr>
          <a:xfrm flipV="1">
            <a:off x="4213986" y="5329094"/>
            <a:ext cx="139517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7" name="Line"/>
          <p:cNvSpPr/>
          <p:nvPr/>
        </p:nvSpPr>
        <p:spPr>
          <a:xfrm flipH="1" flipV="1">
            <a:off x="3378380" y="4636461"/>
            <a:ext cx="16855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8" name="Line"/>
          <p:cNvSpPr/>
          <p:nvPr/>
        </p:nvSpPr>
        <p:spPr>
          <a:xfrm flipH="1" flipV="1">
            <a:off x="3672068" y="4636461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89" name="Line"/>
          <p:cNvSpPr/>
          <p:nvPr/>
        </p:nvSpPr>
        <p:spPr>
          <a:xfrm flipV="1">
            <a:off x="3904425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0" name="Line"/>
          <p:cNvSpPr/>
          <p:nvPr/>
        </p:nvSpPr>
        <p:spPr>
          <a:xfrm flipV="1">
            <a:off x="4198111" y="4658488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1" name="Line"/>
          <p:cNvSpPr/>
          <p:nvPr/>
        </p:nvSpPr>
        <p:spPr>
          <a:xfrm flipH="1" flipV="1">
            <a:off x="3672068" y="4856726"/>
            <a:ext cx="16854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2" name="Line"/>
          <p:cNvSpPr/>
          <p:nvPr/>
        </p:nvSpPr>
        <p:spPr>
          <a:xfrm flipH="1" flipV="1">
            <a:off x="3378380" y="4856726"/>
            <a:ext cx="16855" cy="14448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3" name="Line"/>
          <p:cNvSpPr/>
          <p:nvPr/>
        </p:nvSpPr>
        <p:spPr>
          <a:xfrm flipV="1">
            <a:off x="3904425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4" name="Line"/>
          <p:cNvSpPr/>
          <p:nvPr/>
        </p:nvSpPr>
        <p:spPr>
          <a:xfrm flipV="1">
            <a:off x="4198111" y="4878753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5" name="Line"/>
          <p:cNvSpPr/>
          <p:nvPr/>
        </p:nvSpPr>
        <p:spPr>
          <a:xfrm flipH="1" flipV="1">
            <a:off x="3386318" y="4195930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6" name="Line"/>
          <p:cNvSpPr/>
          <p:nvPr/>
        </p:nvSpPr>
        <p:spPr>
          <a:xfrm flipV="1">
            <a:off x="3618675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7" name="Line"/>
          <p:cNvSpPr/>
          <p:nvPr/>
        </p:nvSpPr>
        <p:spPr>
          <a:xfrm flipV="1">
            <a:off x="3912361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8" name="Line"/>
          <p:cNvSpPr/>
          <p:nvPr/>
        </p:nvSpPr>
        <p:spPr>
          <a:xfrm flipV="1">
            <a:off x="4206049" y="421795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799" name="Line"/>
          <p:cNvSpPr/>
          <p:nvPr/>
        </p:nvSpPr>
        <p:spPr>
          <a:xfrm flipV="1">
            <a:off x="3618675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0" name="Line"/>
          <p:cNvSpPr/>
          <p:nvPr/>
        </p:nvSpPr>
        <p:spPr>
          <a:xfrm flipH="1" flipV="1">
            <a:off x="3386318" y="4416195"/>
            <a:ext cx="16854" cy="14448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1" name="Line"/>
          <p:cNvSpPr/>
          <p:nvPr/>
        </p:nvSpPr>
        <p:spPr>
          <a:xfrm flipV="1">
            <a:off x="3912361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2" name="Line"/>
          <p:cNvSpPr/>
          <p:nvPr/>
        </p:nvSpPr>
        <p:spPr>
          <a:xfrm flipV="1">
            <a:off x="4206049" y="443822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3" name="Line"/>
          <p:cNvSpPr/>
          <p:nvPr/>
        </p:nvSpPr>
        <p:spPr>
          <a:xfrm flipV="1">
            <a:off x="3313058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4" name="Line"/>
          <p:cNvSpPr/>
          <p:nvPr/>
        </p:nvSpPr>
        <p:spPr>
          <a:xfrm flipV="1">
            <a:off x="3592768" y="3757332"/>
            <a:ext cx="167470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5" name="Line"/>
          <p:cNvSpPr/>
          <p:nvPr/>
        </p:nvSpPr>
        <p:spPr>
          <a:xfrm flipV="1">
            <a:off x="3900433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6" name="Line"/>
          <p:cNvSpPr/>
          <p:nvPr/>
        </p:nvSpPr>
        <p:spPr>
          <a:xfrm flipV="1">
            <a:off x="4194120" y="374337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7" name="Line"/>
          <p:cNvSpPr/>
          <p:nvPr/>
        </p:nvSpPr>
        <p:spPr>
          <a:xfrm flipV="1">
            <a:off x="3606745" y="396364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8" name="Line"/>
          <p:cNvSpPr/>
          <p:nvPr/>
        </p:nvSpPr>
        <p:spPr>
          <a:xfrm flipH="1">
            <a:off x="3315349" y="3961911"/>
            <a:ext cx="134933" cy="10389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09" name="Line"/>
          <p:cNvSpPr/>
          <p:nvPr/>
        </p:nvSpPr>
        <p:spPr>
          <a:xfrm flipV="1">
            <a:off x="3886455" y="3977597"/>
            <a:ext cx="167469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0" name="Line"/>
          <p:cNvSpPr/>
          <p:nvPr/>
        </p:nvSpPr>
        <p:spPr>
          <a:xfrm flipV="1">
            <a:off x="4194120" y="396364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1" name="Line"/>
          <p:cNvSpPr/>
          <p:nvPr/>
        </p:nvSpPr>
        <p:spPr>
          <a:xfrm flipV="1">
            <a:off x="3320995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2" name="Line"/>
          <p:cNvSpPr/>
          <p:nvPr/>
        </p:nvSpPr>
        <p:spPr>
          <a:xfrm flipV="1">
            <a:off x="3614683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3" name="Line"/>
          <p:cNvSpPr/>
          <p:nvPr/>
        </p:nvSpPr>
        <p:spPr>
          <a:xfrm flipV="1">
            <a:off x="3908370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4" name="Line"/>
          <p:cNvSpPr/>
          <p:nvPr/>
        </p:nvSpPr>
        <p:spPr>
          <a:xfrm flipV="1">
            <a:off x="4202057" y="3302845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5" name="Line"/>
          <p:cNvSpPr/>
          <p:nvPr/>
        </p:nvSpPr>
        <p:spPr>
          <a:xfrm flipV="1">
            <a:off x="3614683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6" name="Line"/>
          <p:cNvSpPr/>
          <p:nvPr/>
        </p:nvSpPr>
        <p:spPr>
          <a:xfrm flipV="1">
            <a:off x="3307018" y="3537066"/>
            <a:ext cx="167470" cy="7251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7" name="Line"/>
          <p:cNvSpPr/>
          <p:nvPr/>
        </p:nvSpPr>
        <p:spPr>
          <a:xfrm flipV="1">
            <a:off x="3908370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8" name="Line"/>
          <p:cNvSpPr/>
          <p:nvPr/>
        </p:nvSpPr>
        <p:spPr>
          <a:xfrm flipV="1">
            <a:off x="4202057" y="3523111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19" name="Line"/>
          <p:cNvSpPr/>
          <p:nvPr/>
        </p:nvSpPr>
        <p:spPr>
          <a:xfrm flipV="1">
            <a:off x="3324840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0" name="Line"/>
          <p:cNvSpPr/>
          <p:nvPr/>
        </p:nvSpPr>
        <p:spPr>
          <a:xfrm flipV="1">
            <a:off x="3618527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1" name="Line"/>
          <p:cNvSpPr/>
          <p:nvPr/>
        </p:nvSpPr>
        <p:spPr>
          <a:xfrm flipV="1">
            <a:off x="3912215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2" name="Line"/>
          <p:cNvSpPr/>
          <p:nvPr/>
        </p:nvSpPr>
        <p:spPr>
          <a:xfrm flipV="1">
            <a:off x="4205902" y="2841913"/>
            <a:ext cx="139516" cy="1004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3" name="Line"/>
          <p:cNvSpPr/>
          <p:nvPr/>
        </p:nvSpPr>
        <p:spPr>
          <a:xfrm flipV="1">
            <a:off x="3618527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4" name="Line"/>
          <p:cNvSpPr/>
          <p:nvPr/>
        </p:nvSpPr>
        <p:spPr>
          <a:xfrm flipV="1">
            <a:off x="3324840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5" name="Line"/>
          <p:cNvSpPr/>
          <p:nvPr/>
        </p:nvSpPr>
        <p:spPr>
          <a:xfrm flipV="1">
            <a:off x="3912215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6" name="Line"/>
          <p:cNvSpPr/>
          <p:nvPr/>
        </p:nvSpPr>
        <p:spPr>
          <a:xfrm flipV="1">
            <a:off x="4205902" y="3062179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7" name="Line"/>
          <p:cNvSpPr/>
          <p:nvPr/>
        </p:nvSpPr>
        <p:spPr>
          <a:xfrm flipV="1">
            <a:off x="3332777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8" name="Line"/>
          <p:cNvSpPr/>
          <p:nvPr/>
        </p:nvSpPr>
        <p:spPr>
          <a:xfrm flipV="1">
            <a:off x="3626465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29" name="Line"/>
          <p:cNvSpPr/>
          <p:nvPr/>
        </p:nvSpPr>
        <p:spPr>
          <a:xfrm flipV="1">
            <a:off x="3920152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0" name="Line"/>
          <p:cNvSpPr/>
          <p:nvPr/>
        </p:nvSpPr>
        <p:spPr>
          <a:xfrm flipV="1">
            <a:off x="4213840" y="2401382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1" name="Line"/>
          <p:cNvSpPr/>
          <p:nvPr/>
        </p:nvSpPr>
        <p:spPr>
          <a:xfrm flipV="1">
            <a:off x="3626465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2" name="Line"/>
          <p:cNvSpPr/>
          <p:nvPr/>
        </p:nvSpPr>
        <p:spPr>
          <a:xfrm flipV="1">
            <a:off x="3332777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3" name="Line"/>
          <p:cNvSpPr/>
          <p:nvPr/>
        </p:nvSpPr>
        <p:spPr>
          <a:xfrm flipV="1">
            <a:off x="3920152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4" name="Line"/>
          <p:cNvSpPr/>
          <p:nvPr/>
        </p:nvSpPr>
        <p:spPr>
          <a:xfrm flipV="1">
            <a:off x="4213840" y="2621647"/>
            <a:ext cx="139516" cy="10042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5" name="Line"/>
          <p:cNvSpPr/>
          <p:nvPr/>
        </p:nvSpPr>
        <p:spPr>
          <a:xfrm flipH="1">
            <a:off x="2059771" y="5578395"/>
            <a:ext cx="190439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6" name="Line"/>
          <p:cNvSpPr/>
          <p:nvPr/>
        </p:nvSpPr>
        <p:spPr>
          <a:xfrm flipH="1" flipV="1">
            <a:off x="2356214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7" name="Line"/>
          <p:cNvSpPr/>
          <p:nvPr/>
        </p:nvSpPr>
        <p:spPr>
          <a:xfrm flipH="1" flipV="1">
            <a:off x="2649902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8" name="Line"/>
          <p:cNvSpPr/>
          <p:nvPr/>
        </p:nvSpPr>
        <p:spPr>
          <a:xfrm flipH="1" flipV="1">
            <a:off x="2943589" y="556978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39" name="Line"/>
          <p:cNvSpPr/>
          <p:nvPr/>
        </p:nvSpPr>
        <p:spPr>
          <a:xfrm flipH="1">
            <a:off x="2353458" y="5798660"/>
            <a:ext cx="190440" cy="251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0" name="Line"/>
          <p:cNvSpPr/>
          <p:nvPr/>
        </p:nvSpPr>
        <p:spPr>
          <a:xfrm flipH="1" flipV="1">
            <a:off x="2062526" y="579005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1" name="Line"/>
          <p:cNvSpPr/>
          <p:nvPr/>
        </p:nvSpPr>
        <p:spPr>
          <a:xfrm flipH="1" flipV="1">
            <a:off x="2649902" y="5790050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2" name="Line"/>
          <p:cNvSpPr/>
          <p:nvPr/>
        </p:nvSpPr>
        <p:spPr>
          <a:xfrm>
            <a:off x="2939486" y="5807614"/>
            <a:ext cx="193134" cy="727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3" name="Line"/>
          <p:cNvSpPr/>
          <p:nvPr/>
        </p:nvSpPr>
        <p:spPr>
          <a:xfrm flipH="1" flipV="1">
            <a:off x="2070464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4" name="Line"/>
          <p:cNvSpPr/>
          <p:nvPr/>
        </p:nvSpPr>
        <p:spPr>
          <a:xfrm flipH="1" flipV="1">
            <a:off x="2364152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5" name="Line"/>
          <p:cNvSpPr/>
          <p:nvPr/>
        </p:nvSpPr>
        <p:spPr>
          <a:xfrm flipH="1" flipV="1">
            <a:off x="2657839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6" name="Line"/>
          <p:cNvSpPr/>
          <p:nvPr/>
        </p:nvSpPr>
        <p:spPr>
          <a:xfrm flipH="1" flipV="1">
            <a:off x="2951526" y="512925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7" name="Line"/>
          <p:cNvSpPr/>
          <p:nvPr/>
        </p:nvSpPr>
        <p:spPr>
          <a:xfrm flipH="1" flipV="1">
            <a:off x="2360295" y="5364401"/>
            <a:ext cx="192642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8" name="Line"/>
          <p:cNvSpPr/>
          <p:nvPr/>
        </p:nvSpPr>
        <p:spPr>
          <a:xfrm flipH="1" flipV="1">
            <a:off x="2070464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49" name="Line"/>
          <p:cNvSpPr/>
          <p:nvPr/>
        </p:nvSpPr>
        <p:spPr>
          <a:xfrm flipH="1" flipV="1">
            <a:off x="2657839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0" name="Line"/>
          <p:cNvSpPr/>
          <p:nvPr/>
        </p:nvSpPr>
        <p:spPr>
          <a:xfrm flipH="1" flipV="1">
            <a:off x="2951526" y="534951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1" name="Line"/>
          <p:cNvSpPr/>
          <p:nvPr/>
        </p:nvSpPr>
        <p:spPr>
          <a:xfrm flipH="1" flipV="1">
            <a:off x="2054589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2" name="Line"/>
          <p:cNvSpPr/>
          <p:nvPr/>
        </p:nvSpPr>
        <p:spPr>
          <a:xfrm flipH="1" flipV="1">
            <a:off x="2348276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3" name="Line"/>
          <p:cNvSpPr/>
          <p:nvPr/>
        </p:nvSpPr>
        <p:spPr>
          <a:xfrm flipH="1" flipV="1">
            <a:off x="2641964" y="468872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4" name="Line"/>
          <p:cNvSpPr/>
          <p:nvPr/>
        </p:nvSpPr>
        <p:spPr>
          <a:xfrm flipH="1" flipV="1">
            <a:off x="2931795" y="4703604"/>
            <a:ext cx="192642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5" name="Line"/>
          <p:cNvSpPr/>
          <p:nvPr/>
        </p:nvSpPr>
        <p:spPr>
          <a:xfrm flipH="1" flipV="1">
            <a:off x="2348276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6" name="Line"/>
          <p:cNvSpPr/>
          <p:nvPr/>
        </p:nvSpPr>
        <p:spPr>
          <a:xfrm flipH="1" flipV="1">
            <a:off x="2054589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7" name="Line"/>
          <p:cNvSpPr/>
          <p:nvPr/>
        </p:nvSpPr>
        <p:spPr>
          <a:xfrm flipH="1" flipV="1">
            <a:off x="2641964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8" name="Line"/>
          <p:cNvSpPr/>
          <p:nvPr/>
        </p:nvSpPr>
        <p:spPr>
          <a:xfrm flipH="1" flipV="1">
            <a:off x="2935652" y="490898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59" name="Line"/>
          <p:cNvSpPr/>
          <p:nvPr/>
        </p:nvSpPr>
        <p:spPr>
          <a:xfrm flipH="1" flipV="1">
            <a:off x="2062526" y="4248191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0" name="Line"/>
          <p:cNvSpPr/>
          <p:nvPr/>
        </p:nvSpPr>
        <p:spPr>
          <a:xfrm flipH="1" flipV="1">
            <a:off x="2356214" y="4248191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1" name="Line"/>
          <p:cNvSpPr/>
          <p:nvPr/>
        </p:nvSpPr>
        <p:spPr>
          <a:xfrm flipH="1">
            <a:off x="2648905" y="4250811"/>
            <a:ext cx="186922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2" name="Line"/>
          <p:cNvSpPr/>
          <p:nvPr/>
        </p:nvSpPr>
        <p:spPr>
          <a:xfrm flipH="1">
            <a:off x="2942592" y="4250811"/>
            <a:ext cx="186921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3" name="Line"/>
          <p:cNvSpPr/>
          <p:nvPr/>
        </p:nvSpPr>
        <p:spPr>
          <a:xfrm flipH="1" flipV="1">
            <a:off x="2352357" y="4483339"/>
            <a:ext cx="192641" cy="1264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4" name="Line"/>
          <p:cNvSpPr/>
          <p:nvPr/>
        </p:nvSpPr>
        <p:spPr>
          <a:xfrm flipH="1" flipV="1">
            <a:off x="2062526" y="446845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5" name="Line"/>
          <p:cNvSpPr/>
          <p:nvPr/>
        </p:nvSpPr>
        <p:spPr>
          <a:xfrm flipH="1">
            <a:off x="2648905" y="4471077"/>
            <a:ext cx="186922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6" name="Line"/>
          <p:cNvSpPr/>
          <p:nvPr/>
        </p:nvSpPr>
        <p:spPr>
          <a:xfrm flipH="1">
            <a:off x="2942592" y="4471077"/>
            <a:ext cx="186921" cy="371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7" name="Line"/>
          <p:cNvSpPr/>
          <p:nvPr/>
        </p:nvSpPr>
        <p:spPr>
          <a:xfrm flipH="1" flipV="1">
            <a:off x="2087210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8" name="Line"/>
          <p:cNvSpPr/>
          <p:nvPr/>
        </p:nvSpPr>
        <p:spPr>
          <a:xfrm flipH="1" flipV="1">
            <a:off x="2380897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69" name="Line"/>
          <p:cNvSpPr/>
          <p:nvPr/>
        </p:nvSpPr>
        <p:spPr>
          <a:xfrm flipH="1">
            <a:off x="2673588" y="3787189"/>
            <a:ext cx="186922" cy="371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0" name="Line"/>
          <p:cNvSpPr/>
          <p:nvPr/>
        </p:nvSpPr>
        <p:spPr>
          <a:xfrm flipH="1" flipV="1">
            <a:off x="2968272" y="3784569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1" name="Line"/>
          <p:cNvSpPr/>
          <p:nvPr/>
        </p:nvSpPr>
        <p:spPr>
          <a:xfrm flipH="1" flipV="1">
            <a:off x="2380897" y="400483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2" name="Line"/>
          <p:cNvSpPr/>
          <p:nvPr/>
        </p:nvSpPr>
        <p:spPr>
          <a:xfrm flipH="1" flipV="1">
            <a:off x="2087210" y="4004835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3" name="Line"/>
          <p:cNvSpPr/>
          <p:nvPr/>
        </p:nvSpPr>
        <p:spPr>
          <a:xfrm flipH="1">
            <a:off x="2673588" y="4007455"/>
            <a:ext cx="186922" cy="371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4" name="Line"/>
          <p:cNvSpPr/>
          <p:nvPr/>
        </p:nvSpPr>
        <p:spPr>
          <a:xfrm>
            <a:off x="3058744" y="3953535"/>
            <a:ext cx="3984" cy="1450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5" name="Line"/>
          <p:cNvSpPr/>
          <p:nvPr/>
        </p:nvSpPr>
        <p:spPr>
          <a:xfrm flipH="1" flipV="1">
            <a:off x="2095147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6" name="Line"/>
          <p:cNvSpPr/>
          <p:nvPr/>
        </p:nvSpPr>
        <p:spPr>
          <a:xfrm flipH="1" flipV="1">
            <a:off x="2388835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7" name="Line"/>
          <p:cNvSpPr/>
          <p:nvPr/>
        </p:nvSpPr>
        <p:spPr>
          <a:xfrm flipH="1" flipV="1">
            <a:off x="2682522" y="3344038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8" name="Line"/>
          <p:cNvSpPr/>
          <p:nvPr/>
        </p:nvSpPr>
        <p:spPr>
          <a:xfrm flipV="1">
            <a:off x="2984505" y="3329550"/>
            <a:ext cx="168337" cy="7138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79" name="Line"/>
          <p:cNvSpPr/>
          <p:nvPr/>
        </p:nvSpPr>
        <p:spPr>
          <a:xfrm>
            <a:off x="2479308" y="3513004"/>
            <a:ext cx="3983" cy="14500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0" name="Line"/>
          <p:cNvSpPr/>
          <p:nvPr/>
        </p:nvSpPr>
        <p:spPr>
          <a:xfrm flipH="1" flipV="1">
            <a:off x="2095147" y="356430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1" name="Line"/>
          <p:cNvSpPr/>
          <p:nvPr/>
        </p:nvSpPr>
        <p:spPr>
          <a:xfrm flipH="1" flipV="1">
            <a:off x="2682522" y="3564304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2" name="Line"/>
          <p:cNvSpPr/>
          <p:nvPr/>
        </p:nvSpPr>
        <p:spPr>
          <a:xfrm flipV="1">
            <a:off x="2984505" y="3549816"/>
            <a:ext cx="168337" cy="7138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3" name="Line"/>
          <p:cNvSpPr/>
          <p:nvPr/>
        </p:nvSpPr>
        <p:spPr>
          <a:xfrm flipH="1" flipV="1">
            <a:off x="883832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4" name="Line"/>
          <p:cNvSpPr/>
          <p:nvPr/>
        </p:nvSpPr>
        <p:spPr>
          <a:xfrm flipH="1" flipV="1">
            <a:off x="1177519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5" name="Line"/>
          <p:cNvSpPr/>
          <p:nvPr/>
        </p:nvSpPr>
        <p:spPr>
          <a:xfrm flipH="1" flipV="1">
            <a:off x="1471206" y="3778247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6" name="Line"/>
          <p:cNvSpPr/>
          <p:nvPr/>
        </p:nvSpPr>
        <p:spPr>
          <a:xfrm flipV="1">
            <a:off x="1774830" y="3761667"/>
            <a:ext cx="165057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7" name="Line"/>
          <p:cNvSpPr/>
          <p:nvPr/>
        </p:nvSpPr>
        <p:spPr>
          <a:xfrm flipH="1" flipV="1">
            <a:off x="1177519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8" name="Line"/>
          <p:cNvSpPr/>
          <p:nvPr/>
        </p:nvSpPr>
        <p:spPr>
          <a:xfrm flipH="1" flipV="1">
            <a:off x="883832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89" name="Line"/>
          <p:cNvSpPr/>
          <p:nvPr/>
        </p:nvSpPr>
        <p:spPr>
          <a:xfrm flipH="1" flipV="1">
            <a:off x="1471206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0" name="Line"/>
          <p:cNvSpPr/>
          <p:nvPr/>
        </p:nvSpPr>
        <p:spPr>
          <a:xfrm flipH="1" flipV="1">
            <a:off x="1764894" y="3998513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1" name="Line"/>
          <p:cNvSpPr/>
          <p:nvPr/>
        </p:nvSpPr>
        <p:spPr>
          <a:xfrm flipH="1" flipV="1">
            <a:off x="891769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2" name="Line"/>
          <p:cNvSpPr/>
          <p:nvPr/>
        </p:nvSpPr>
        <p:spPr>
          <a:xfrm flipH="1" flipV="1">
            <a:off x="1185456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3" name="Line"/>
          <p:cNvSpPr/>
          <p:nvPr/>
        </p:nvSpPr>
        <p:spPr>
          <a:xfrm flipH="1" flipV="1">
            <a:off x="1479144" y="3337716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4" name="Line"/>
          <p:cNvSpPr/>
          <p:nvPr/>
        </p:nvSpPr>
        <p:spPr>
          <a:xfrm flipV="1">
            <a:off x="1782767" y="3321136"/>
            <a:ext cx="165056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5" name="Line"/>
          <p:cNvSpPr/>
          <p:nvPr/>
        </p:nvSpPr>
        <p:spPr>
          <a:xfrm flipH="1" flipV="1">
            <a:off x="1185456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6" name="Line"/>
          <p:cNvSpPr/>
          <p:nvPr/>
        </p:nvSpPr>
        <p:spPr>
          <a:xfrm flipH="1" flipV="1">
            <a:off x="891769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7" name="Line"/>
          <p:cNvSpPr/>
          <p:nvPr/>
        </p:nvSpPr>
        <p:spPr>
          <a:xfrm flipH="1" flipV="1">
            <a:off x="1479144" y="3557982"/>
            <a:ext cx="184928" cy="424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8" name="Line"/>
          <p:cNvSpPr/>
          <p:nvPr/>
        </p:nvSpPr>
        <p:spPr>
          <a:xfrm flipV="1">
            <a:off x="1782767" y="3541401"/>
            <a:ext cx="165056" cy="7556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899" name="Line"/>
          <p:cNvSpPr/>
          <p:nvPr/>
        </p:nvSpPr>
        <p:spPr>
          <a:xfrm>
            <a:off x="8758125" y="3296091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0" name="Line"/>
          <p:cNvSpPr/>
          <p:nvPr/>
        </p:nvSpPr>
        <p:spPr>
          <a:xfrm flipH="1">
            <a:off x="8181854" y="3682586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1" name="Line"/>
          <p:cNvSpPr/>
          <p:nvPr/>
        </p:nvSpPr>
        <p:spPr>
          <a:xfrm flipH="1">
            <a:off x="8553481" y="3377010"/>
            <a:ext cx="612081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2" name="Line"/>
          <p:cNvSpPr/>
          <p:nvPr/>
        </p:nvSpPr>
        <p:spPr>
          <a:xfrm>
            <a:off x="8458230" y="3457664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3" name="Line"/>
          <p:cNvSpPr/>
          <p:nvPr/>
        </p:nvSpPr>
        <p:spPr>
          <a:xfrm>
            <a:off x="7508803" y="3296091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4" name="Line"/>
          <p:cNvSpPr/>
          <p:nvPr/>
        </p:nvSpPr>
        <p:spPr>
          <a:xfrm flipH="1">
            <a:off x="6932530" y="3682586"/>
            <a:ext cx="8427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5" name="Line"/>
          <p:cNvSpPr/>
          <p:nvPr/>
        </p:nvSpPr>
        <p:spPr>
          <a:xfrm flipH="1">
            <a:off x="7304158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6" name="Line"/>
          <p:cNvSpPr/>
          <p:nvPr/>
        </p:nvSpPr>
        <p:spPr>
          <a:xfrm>
            <a:off x="7208905" y="3457664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7" name="Line"/>
          <p:cNvSpPr/>
          <p:nvPr/>
        </p:nvSpPr>
        <p:spPr>
          <a:xfrm>
            <a:off x="9954951" y="3442464"/>
            <a:ext cx="1" cy="36691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8" name="Line"/>
          <p:cNvSpPr/>
          <p:nvPr/>
        </p:nvSpPr>
        <p:spPr>
          <a:xfrm flipH="1">
            <a:off x="9775025" y="3682586"/>
            <a:ext cx="7561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09" name="Line"/>
          <p:cNvSpPr/>
          <p:nvPr/>
        </p:nvSpPr>
        <p:spPr>
          <a:xfrm flipH="1">
            <a:off x="9750307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0" name="Line"/>
          <p:cNvSpPr/>
          <p:nvPr/>
        </p:nvSpPr>
        <p:spPr>
          <a:xfrm>
            <a:off x="9655054" y="3457664"/>
            <a:ext cx="432400" cy="3243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1" name="Line"/>
          <p:cNvSpPr/>
          <p:nvPr/>
        </p:nvSpPr>
        <p:spPr>
          <a:xfrm>
            <a:off x="11161685" y="3296091"/>
            <a:ext cx="1" cy="5932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2" name="Line"/>
          <p:cNvSpPr/>
          <p:nvPr/>
        </p:nvSpPr>
        <p:spPr>
          <a:xfrm flipH="1">
            <a:off x="10585413" y="3682586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3" name="Line"/>
          <p:cNvSpPr/>
          <p:nvPr/>
        </p:nvSpPr>
        <p:spPr>
          <a:xfrm flipH="1">
            <a:off x="10957041" y="3377010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4" name="Line"/>
          <p:cNvSpPr/>
          <p:nvPr/>
        </p:nvSpPr>
        <p:spPr>
          <a:xfrm>
            <a:off x="10861789" y="3457664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5" name="Line"/>
          <p:cNvSpPr/>
          <p:nvPr/>
        </p:nvSpPr>
        <p:spPr>
          <a:xfrm>
            <a:off x="7552487" y="4199293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6" name="Line"/>
          <p:cNvSpPr/>
          <p:nvPr/>
        </p:nvSpPr>
        <p:spPr>
          <a:xfrm flipH="1">
            <a:off x="6976215" y="4585788"/>
            <a:ext cx="78549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7" name="Line"/>
          <p:cNvSpPr/>
          <p:nvPr/>
        </p:nvSpPr>
        <p:spPr>
          <a:xfrm flipH="1">
            <a:off x="7347842" y="4280213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8" name="Line"/>
          <p:cNvSpPr/>
          <p:nvPr/>
        </p:nvSpPr>
        <p:spPr>
          <a:xfrm>
            <a:off x="7252589" y="4360866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19" name="Line"/>
          <p:cNvSpPr/>
          <p:nvPr/>
        </p:nvSpPr>
        <p:spPr>
          <a:xfrm>
            <a:off x="8751741" y="4199293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0" name="Line"/>
          <p:cNvSpPr/>
          <p:nvPr/>
        </p:nvSpPr>
        <p:spPr>
          <a:xfrm flipH="1">
            <a:off x="8175469" y="4585788"/>
            <a:ext cx="8674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1" name="Line"/>
          <p:cNvSpPr/>
          <p:nvPr/>
        </p:nvSpPr>
        <p:spPr>
          <a:xfrm flipH="1">
            <a:off x="8547096" y="4280213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2" name="Line"/>
          <p:cNvSpPr/>
          <p:nvPr/>
        </p:nvSpPr>
        <p:spPr>
          <a:xfrm>
            <a:off x="8451843" y="4360866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3" name="Line"/>
          <p:cNvSpPr/>
          <p:nvPr/>
        </p:nvSpPr>
        <p:spPr>
          <a:xfrm>
            <a:off x="9952789" y="4197679"/>
            <a:ext cx="1" cy="5331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4" name="Line"/>
          <p:cNvSpPr/>
          <p:nvPr/>
        </p:nvSpPr>
        <p:spPr>
          <a:xfrm flipH="1">
            <a:off x="9743569" y="4584173"/>
            <a:ext cx="78549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5" name="Line"/>
          <p:cNvSpPr/>
          <p:nvPr/>
        </p:nvSpPr>
        <p:spPr>
          <a:xfrm flipH="1">
            <a:off x="9748145" y="4278597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6" name="Line"/>
          <p:cNvSpPr/>
          <p:nvPr/>
        </p:nvSpPr>
        <p:spPr>
          <a:xfrm>
            <a:off x="9652892" y="4359250"/>
            <a:ext cx="436724" cy="3275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7" name="Line"/>
          <p:cNvSpPr/>
          <p:nvPr/>
        </p:nvSpPr>
        <p:spPr>
          <a:xfrm>
            <a:off x="11161160" y="4197678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8" name="Line"/>
          <p:cNvSpPr/>
          <p:nvPr/>
        </p:nvSpPr>
        <p:spPr>
          <a:xfrm flipH="1">
            <a:off x="10584888" y="4584173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29" name="Line"/>
          <p:cNvSpPr/>
          <p:nvPr/>
        </p:nvSpPr>
        <p:spPr>
          <a:xfrm flipH="1">
            <a:off x="10956515" y="4278597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0" name="Line"/>
          <p:cNvSpPr/>
          <p:nvPr/>
        </p:nvSpPr>
        <p:spPr>
          <a:xfrm>
            <a:off x="10861262" y="4359251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1" name="Line"/>
          <p:cNvSpPr/>
          <p:nvPr/>
        </p:nvSpPr>
        <p:spPr>
          <a:xfrm>
            <a:off x="7548417" y="5287979"/>
            <a:ext cx="1" cy="35532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2" name="Line"/>
          <p:cNvSpPr/>
          <p:nvPr/>
        </p:nvSpPr>
        <p:spPr>
          <a:xfrm flipH="1">
            <a:off x="6972144" y="5505795"/>
            <a:ext cx="8503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3" name="Line"/>
          <p:cNvSpPr/>
          <p:nvPr/>
        </p:nvSpPr>
        <p:spPr>
          <a:xfrm flipH="1">
            <a:off x="7343772" y="5403810"/>
            <a:ext cx="340625" cy="2554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4" name="Line"/>
          <p:cNvSpPr/>
          <p:nvPr/>
        </p:nvSpPr>
        <p:spPr>
          <a:xfrm>
            <a:off x="7248520" y="5280872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5" name="Line"/>
          <p:cNvSpPr/>
          <p:nvPr/>
        </p:nvSpPr>
        <p:spPr>
          <a:xfrm>
            <a:off x="8752638" y="5350431"/>
            <a:ext cx="1" cy="30043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6" name="Line"/>
          <p:cNvSpPr/>
          <p:nvPr/>
        </p:nvSpPr>
        <p:spPr>
          <a:xfrm flipH="1">
            <a:off x="8176366" y="5505795"/>
            <a:ext cx="85390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7" name="Line"/>
          <p:cNvSpPr/>
          <p:nvPr/>
        </p:nvSpPr>
        <p:spPr>
          <a:xfrm flipH="1">
            <a:off x="8547993" y="5390010"/>
            <a:ext cx="359027" cy="2692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8" name="Line"/>
          <p:cNvSpPr/>
          <p:nvPr/>
        </p:nvSpPr>
        <p:spPr>
          <a:xfrm>
            <a:off x="8452740" y="5280873"/>
            <a:ext cx="448654" cy="33649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39" name="Line"/>
          <p:cNvSpPr/>
          <p:nvPr/>
        </p:nvSpPr>
        <p:spPr>
          <a:xfrm>
            <a:off x="9965284" y="5119300"/>
            <a:ext cx="1" cy="52400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0" name="Line"/>
          <p:cNvSpPr/>
          <p:nvPr/>
        </p:nvSpPr>
        <p:spPr>
          <a:xfrm flipH="1">
            <a:off x="9756063" y="5505795"/>
            <a:ext cx="78549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1" name="Line"/>
          <p:cNvSpPr/>
          <p:nvPr/>
        </p:nvSpPr>
        <p:spPr>
          <a:xfrm flipH="1">
            <a:off x="9760639" y="5200219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2" name="Line"/>
          <p:cNvSpPr/>
          <p:nvPr/>
        </p:nvSpPr>
        <p:spPr>
          <a:xfrm>
            <a:off x="9665387" y="5280873"/>
            <a:ext cx="433077" cy="3248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3" name="Line"/>
          <p:cNvSpPr/>
          <p:nvPr/>
        </p:nvSpPr>
        <p:spPr>
          <a:xfrm>
            <a:off x="11161160" y="5121657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4" name="Line"/>
          <p:cNvSpPr/>
          <p:nvPr/>
        </p:nvSpPr>
        <p:spPr>
          <a:xfrm flipH="1">
            <a:off x="10869979" y="5508152"/>
            <a:ext cx="86745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5" name="Line"/>
          <p:cNvSpPr/>
          <p:nvPr/>
        </p:nvSpPr>
        <p:spPr>
          <a:xfrm flipH="1">
            <a:off x="10956515" y="5202576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6" name="Line"/>
          <p:cNvSpPr/>
          <p:nvPr/>
        </p:nvSpPr>
        <p:spPr>
          <a:xfrm>
            <a:off x="10861262" y="5283229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7" name="Line"/>
          <p:cNvSpPr/>
          <p:nvPr/>
        </p:nvSpPr>
        <p:spPr>
          <a:xfrm>
            <a:off x="9952790" y="2369226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8" name="Line"/>
          <p:cNvSpPr/>
          <p:nvPr/>
        </p:nvSpPr>
        <p:spPr>
          <a:xfrm flipH="1">
            <a:off x="9376518" y="2755721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49" name="Line"/>
          <p:cNvSpPr/>
          <p:nvPr/>
        </p:nvSpPr>
        <p:spPr>
          <a:xfrm flipH="1">
            <a:off x="9748145" y="2450145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0" name="Line"/>
          <p:cNvSpPr/>
          <p:nvPr/>
        </p:nvSpPr>
        <p:spPr>
          <a:xfrm>
            <a:off x="9652892" y="2530798"/>
            <a:ext cx="598944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1" name="Line"/>
          <p:cNvSpPr/>
          <p:nvPr/>
        </p:nvSpPr>
        <p:spPr>
          <a:xfrm>
            <a:off x="11161685" y="2369226"/>
            <a:ext cx="1" cy="75798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2" name="Line"/>
          <p:cNvSpPr/>
          <p:nvPr/>
        </p:nvSpPr>
        <p:spPr>
          <a:xfrm flipH="1">
            <a:off x="10585413" y="2755721"/>
            <a:ext cx="11525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3" name="Line"/>
          <p:cNvSpPr/>
          <p:nvPr/>
        </p:nvSpPr>
        <p:spPr>
          <a:xfrm flipH="1">
            <a:off x="10957041" y="2450145"/>
            <a:ext cx="612080" cy="459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954" name="Line"/>
          <p:cNvSpPr/>
          <p:nvPr/>
        </p:nvSpPr>
        <p:spPr>
          <a:xfrm>
            <a:off x="10861789" y="2530798"/>
            <a:ext cx="598943" cy="4492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42520" tIns="42520" rIns="42520" bIns="42520" anchor="ctr"/>
          <a:lstStyle/>
          <a:p>
            <a:pPr>
              <a:defRPr sz="2400"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</p:spTree>
    <p:extLst>
      <p:ext uri="{BB962C8B-B14F-4D97-AF65-F5344CB8AC3E}">
        <p14:creationId xmlns:p14="http://schemas.microsoft.com/office/powerpoint/2010/main" val="34993036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pic>
        <p:nvPicPr>
          <p:cNvPr id="20482" name="Picture 2" descr="http://www.vlfeat.org/demo/sift_basic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775" y="1614115"/>
            <a:ext cx="5332343" cy="426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Image result for sif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46" y="1859017"/>
            <a:ext cx="3776069" cy="377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655353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variation as SIFT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Invariant to:</a:t>
            </a:r>
          </a:p>
          <a:p>
            <a:pPr lvl="1"/>
            <a:r>
              <a:rPr lang="en-US" dirty="0"/>
              <a:t>Rotation (due to shifting of the histograms around the main direction).</a:t>
            </a:r>
          </a:p>
          <a:p>
            <a:pPr lvl="1"/>
            <a:r>
              <a:rPr lang="en-US" dirty="0"/>
              <a:t>Translation (easy to see).</a:t>
            </a:r>
          </a:p>
          <a:p>
            <a:pPr lvl="1"/>
            <a:r>
              <a:rPr lang="en-US" dirty="0"/>
              <a:t>Scale (build at a specific scale).</a:t>
            </a:r>
          </a:p>
          <a:p>
            <a:pPr lvl="1"/>
            <a:r>
              <a:rPr lang="en-US" dirty="0"/>
              <a:t>Illumination shift (only derivatives are used).</a:t>
            </a:r>
          </a:p>
          <a:p>
            <a:pPr lvl="1"/>
            <a:r>
              <a:rPr lang="en-US" dirty="0"/>
              <a:t>Illumination scale (normalize the feature vector).</a:t>
            </a:r>
          </a:p>
          <a:p>
            <a:pPr lvl="1"/>
            <a:r>
              <a:rPr lang="en-US" dirty="0"/>
              <a:t>3D change of view (the descriptor is of local </a:t>
            </a:r>
            <a:r>
              <a:rPr lang="en-US" dirty="0" err="1"/>
              <a:t>keypoints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1382499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b="1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a feature in I</a:t>
            </a:r>
            <a:r>
              <a:rPr lang="en-US" baseline="-25000" dirty="0"/>
              <a:t>1</a:t>
            </a:r>
            <a:r>
              <a:rPr lang="en-US" dirty="0"/>
              <a:t>, how to find the best match in I</a:t>
            </a:r>
            <a:r>
              <a:rPr lang="en-US" baseline="-25000" dirty="0"/>
              <a:t>2</a:t>
            </a:r>
            <a:r>
              <a:rPr lang="en-US" dirty="0"/>
              <a:t>?</a:t>
            </a:r>
          </a:p>
          <a:p>
            <a:pPr marL="914400" lvl="1" indent="-457200">
              <a:buFontTx/>
              <a:buAutoNum type="arabicPeriod"/>
            </a:pPr>
            <a:r>
              <a:rPr lang="en-US" sz="2800" dirty="0"/>
              <a:t>Define distance function that compares two descriptors</a:t>
            </a:r>
          </a:p>
          <a:p>
            <a:pPr marL="914400" lvl="1" indent="-457200">
              <a:buFontTx/>
              <a:buAutoNum type="arabicPeriod"/>
            </a:pPr>
            <a:r>
              <a:rPr lang="en-US" sz="2800" dirty="0"/>
              <a:t>Test all the features in I</a:t>
            </a:r>
            <a:r>
              <a:rPr lang="en-US" sz="2800" baseline="-25000" dirty="0"/>
              <a:t>2</a:t>
            </a:r>
            <a:r>
              <a:rPr lang="en-US" sz="2800" dirty="0"/>
              <a:t>, find the one with min distance</a:t>
            </a:r>
          </a:p>
          <a:p>
            <a:pPr marL="514350" indent="-457200"/>
            <a:r>
              <a:rPr lang="en-US" sz="3000" dirty="0"/>
              <a:t>What distance function to use?</a:t>
            </a:r>
          </a:p>
        </p:txBody>
      </p:sp>
    </p:spTree>
    <p:extLst>
      <p:ext uri="{BB962C8B-B14F-4D97-AF65-F5344CB8AC3E}">
        <p14:creationId xmlns:p14="http://schemas.microsoft.com/office/powerpoint/2010/main" val="5091457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457200"/>
                <a:r>
                  <a:rPr lang="en-US" dirty="0"/>
                  <a:t>What distance function to use?</a:t>
                </a:r>
              </a:p>
              <a:p>
                <a:pPr marL="914400" lvl="1" indent="-457200"/>
                <a:r>
                  <a:rPr lang="en-US" sz="2400" dirty="0"/>
                  <a:t>Simple approach: L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distance,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/>
                          </a:rPr>
                          <m:t>L</m:t>
                        </m:r>
                      </m:e>
                      <m:sub>
                        <m:r>
                          <a:rPr lang="en-US" sz="2400" b="0" i="0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/>
                      </a:rPr>
                      <m:t>=</m:t>
                    </m:r>
                    <m:r>
                      <a:rPr lang="en-US" sz="2400" i="1" dirty="0" smtClean="0">
                        <a:latin typeface="Cambria Math"/>
                      </a:rPr>
                      <m:t>||</m:t>
                    </m:r>
                    <m:r>
                      <a:rPr lang="en-US" sz="2400" b="0" i="1" dirty="0" smtClean="0">
                        <a:latin typeface="Cambria Math"/>
                      </a:rPr>
                      <m:t>𝑓</m:t>
                    </m:r>
                    <m:r>
                      <a:rPr lang="en-US" sz="2400" i="1" baseline="-25000" dirty="0" smtClean="0">
                        <a:latin typeface="Cambria Math"/>
                      </a:rPr>
                      <m:t>1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i="1" dirty="0">
                        <a:latin typeface="Cambria Math"/>
                      </a:rPr>
                      <m:t>−</m:t>
                    </m:r>
                    <m:r>
                      <a:rPr lang="en-US" sz="2400" b="0" i="1" dirty="0" smtClean="0">
                        <a:latin typeface="Cambria Math"/>
                      </a:rPr>
                      <m:t>𝑓</m:t>
                    </m:r>
                    <m:r>
                      <a:rPr lang="en-US" sz="2400" i="1" baseline="-25000" dirty="0" smtClean="0">
                        <a:latin typeface="Cambria Math"/>
                      </a:rPr>
                      <m:t>2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b="0" i="1" dirty="0" smtClean="0">
                        <a:latin typeface="Cambria Math"/>
                      </a:rPr>
                      <m:t>||=</m:t>
                    </m:r>
                    <m:rad>
                      <m:radPr>
                        <m:degHide m:val="on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 dirty="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2400" i="1" dirty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2400" i="1" dirty="0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dirty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1600" dirty="0"/>
              </a:p>
              <a:p>
                <a:pPr marL="914400" lvl="1" indent="-457200"/>
                <a:r>
                  <a:rPr lang="en-US" sz="2400" dirty="0"/>
                  <a:t>Good overall </a:t>
                </a:r>
                <a:r>
                  <a:rPr lang="en-US" sz="2400" b="1" dirty="0"/>
                  <a:t>but</a:t>
                </a:r>
                <a:r>
                  <a:rPr lang="en-US" sz="2400" dirty="0"/>
                  <a:t> can also give small distances for ambiguous (incorrect) matches.</a:t>
                </a:r>
              </a:p>
            </p:txBody>
          </p:sp>
        </mc:Choice>
        <mc:Fallback xmlns="">
          <p:sp>
            <p:nvSpPr>
              <p:cNvPr id="7168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5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7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625600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4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625600" y="3543300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1</a:t>
            </a: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7915571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7869854" y="3650902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 dirty="0">
                <a:solidFill>
                  <a:srgbClr val="FFFF00"/>
                </a:solidFill>
                <a:latin typeface="Arial" charset="0"/>
              </a:rPr>
              <a:t>2</a:t>
            </a: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9622367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9622367" y="3543300"/>
            <a:ext cx="1064684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  <a:r>
              <a:rPr lang="en-US" sz="3200" b="0" baseline="30000">
                <a:solidFill>
                  <a:srgbClr val="FFFF00"/>
                </a:solidFill>
                <a:latin typeface="Arial" charset="0"/>
              </a:rPr>
              <a:t>'</a:t>
            </a: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2985916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1</a:t>
            </a: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8982432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96301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www.cs.washington.edu/homes/snavely/outgoing/test/1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68" y="1925638"/>
            <a:ext cx="5994400" cy="337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://www.cs.washington.edu/homes/snavely/outgoing/test/2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0086" y="1931988"/>
            <a:ext cx="5979583" cy="336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087432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Feature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00050"/>
                <a:r>
                  <a:rPr lang="en-US" dirty="0"/>
                  <a:t>Better approach:  ratio distance: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||</m:t>
                    </m:r>
                    <m:r>
                      <a:rPr lang="en-US" i="1" dirty="0" smtClean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1</m:t>
                    </m:r>
                    <m:r>
                      <a:rPr lang="en-US" i="1" dirty="0">
                        <a:latin typeface="Cambria Math"/>
                      </a:rPr>
                      <m:t> −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2</m:t>
                    </m:r>
                    <m:r>
                      <a:rPr lang="en-US" i="1" dirty="0">
                        <a:latin typeface="Cambria Math"/>
                      </a:rPr>
                      <m:t> || / ||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1</m:t>
                    </m:r>
                    <m:r>
                      <a:rPr lang="en-US" i="1" dirty="0">
                        <a:latin typeface="Cambria Math"/>
                      </a:rPr>
                      <m:t> − 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r>
                      <a:rPr lang="en-US" i="1" baseline="-25000" dirty="0">
                        <a:latin typeface="Cambria Math"/>
                      </a:rPr>
                      <m:t>2</m:t>
                    </m:r>
                    <m:r>
                      <a:rPr lang="en-US" i="1" dirty="0">
                        <a:latin typeface="Cambria Math"/>
                      </a:rPr>
                      <m:t>’ ||&lt;</m:t>
                    </m:r>
                    <m:r>
                      <a:rPr lang="en-US" b="0" i="1" dirty="0" smtClean="0">
                        <a:latin typeface="Cambria Math"/>
                      </a:rPr>
                      <m:t>𝑇𝐻</m:t>
                    </m:r>
                    <m:r>
                      <a:rPr lang="en-US" b="0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dirty="0"/>
              </a:p>
              <a:p>
                <a:pPr marL="857250" lvl="1" indent="-342900"/>
                <a:r>
                  <a:rPr lang="en-US" sz="2800" dirty="0"/>
                  <a:t>f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 is best match to f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 in I</a:t>
                </a:r>
                <a:r>
                  <a:rPr lang="en-US" sz="2800" baseline="-25000" dirty="0"/>
                  <a:t>2</a:t>
                </a:r>
                <a:endParaRPr lang="en-US" sz="2800" dirty="0"/>
              </a:p>
              <a:p>
                <a:pPr marL="857250" lvl="1" indent="-342900"/>
                <a:r>
                  <a:rPr lang="en-US" sz="2800" dirty="0"/>
                  <a:t>f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’  is  2</a:t>
                </a:r>
                <a:r>
                  <a:rPr lang="en-US" sz="2800" baseline="30000" dirty="0"/>
                  <a:t>nd</a:t>
                </a:r>
                <a:r>
                  <a:rPr lang="en-US" sz="2800" dirty="0"/>
                  <a:t> best match to f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 in I</a:t>
                </a:r>
                <a:r>
                  <a:rPr lang="en-US" sz="2800" baseline="-25000" dirty="0"/>
                  <a:t>2</a:t>
                </a:r>
              </a:p>
              <a:p>
                <a:pPr marL="857250" lvl="1" indent="-342900"/>
                <a:r>
                  <a:rPr lang="en-US" sz="2800" dirty="0"/>
                  <a:t>gives larger values for distinct matches.</a:t>
                </a:r>
                <a:endParaRPr lang="en-US" sz="2800" baseline="30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414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http://www.canyonstatevinyl.com/images/Picket%20Fence.jpg">
            <a:extLst>
              <a:ext uri="{FF2B5EF4-FFF2-40B4-BE49-F238E27FC236}">
                <a16:creationId xmlns:a16="http://schemas.microsoft.com/office/drawing/2014/main" id="{3321292B-2807-4ABA-BB48-636F02B6A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97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828EBEA5-07B0-4431-86C7-932D59FBB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6" name="Picture 6" descr="http://www.canyonstatevinyl.com/images/Picket%20Fence.jpg">
            <a:extLst>
              <a:ext uri="{FF2B5EF4-FFF2-40B4-BE49-F238E27FC236}">
                <a16:creationId xmlns:a16="http://schemas.microsoft.com/office/drawing/2014/main" id="{AE7EBC0D-4F44-4985-B789-F7789894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1" y="3162300"/>
            <a:ext cx="57531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9">
            <a:extLst>
              <a:ext uri="{FF2B5EF4-FFF2-40B4-BE49-F238E27FC236}">
                <a16:creationId xmlns:a16="http://schemas.microsoft.com/office/drawing/2014/main" id="{8DF8BFAA-BDA8-40A7-BB79-EE2E2FDD0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3543300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1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6CEFD82D-0BEB-4B2E-A730-3424FC360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5571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30E1D42D-0CF7-49EC-895D-1BC17B233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9854" y="3650902"/>
            <a:ext cx="450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 dirty="0">
                <a:solidFill>
                  <a:srgbClr val="FFFF00"/>
                </a:solidFill>
                <a:latin typeface="Arial" charset="0"/>
              </a:rPr>
              <a:t>2</a:t>
            </a:r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9EE4D388-5500-4672-AD88-402D22B11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2367" y="4267200"/>
            <a:ext cx="4064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AB8B62B9-C972-4C9A-82AC-596E7B6E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2367" y="3543300"/>
            <a:ext cx="1064684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  <a:r>
              <a:rPr lang="en-US" sz="3200" b="0" baseline="30000">
                <a:solidFill>
                  <a:srgbClr val="FFFF00"/>
                </a:solidFill>
                <a:latin typeface="Arial" charset="0"/>
              </a:rPr>
              <a:t>'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8C294670-FECE-4307-B7B5-A9302F2A1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916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1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B1E3D544-73CF-4FDA-A99A-F72849600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2432" y="6400800"/>
            <a:ext cx="349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i="1" dirty="0">
                <a:latin typeface="Arial" charset="0"/>
              </a:rPr>
              <a:t>I</a:t>
            </a:r>
            <a:r>
              <a:rPr lang="en-US" sz="2000" b="0" baseline="-25000" dirty="0">
                <a:latin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661148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haven’t been covered about SIFT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fast search of descriptors.</a:t>
            </a:r>
          </a:p>
          <a:p>
            <a:r>
              <a:rPr lang="en-US" dirty="0"/>
              <a:t>A lot of minor engineering steps (e.g. </a:t>
            </a:r>
            <a:r>
              <a:rPr lang="en-US" dirty="0" err="1"/>
              <a:t>thresholding</a:t>
            </a:r>
            <a:r>
              <a:rPr lang="en-US" dirty="0"/>
              <a:t> of features). </a:t>
            </a:r>
          </a:p>
          <a:p>
            <a:r>
              <a:rPr lang="en-US" dirty="0"/>
              <a:t>And more… this algorithm is 28 pages long article (with 52000 citations!!!)</a:t>
            </a:r>
          </a:p>
          <a:p>
            <a:pPr lvl="1"/>
            <a:r>
              <a:rPr lang="en-US" dirty="0">
                <a:hlinkClick r:id="rId2"/>
              </a:rPr>
              <a:t>https://www.cs.ubc.ca/~lowe/papers/ijcv04.pdf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821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b="1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two images – how do we combine them?</a:t>
            </a:r>
          </a:p>
        </p:txBody>
      </p:sp>
      <p:pic>
        <p:nvPicPr>
          <p:cNvPr id="23556" name="Picture 4" descr="imag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7" y="2906508"/>
            <a:ext cx="49022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 descr="imag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6627" y="2906508"/>
            <a:ext cx="49022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46155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6629" y="2909887"/>
            <a:ext cx="4900084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6629" y="2909888"/>
            <a:ext cx="4900084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Use SIFT to match descriptors of the two images.</a:t>
            </a:r>
          </a:p>
          <a:p>
            <a:r>
              <a:rPr lang="en-US" dirty="0"/>
              <a:t>Between the two images there can be a unknown homographic transformation.</a:t>
            </a:r>
          </a:p>
          <a:p>
            <a:pPr lvl="1"/>
            <a:r>
              <a:rPr lang="en-US" dirty="0"/>
              <a:t>How do we align the two images?</a:t>
            </a:r>
          </a:p>
          <a:p>
            <a:pPr>
              <a:buFontTx/>
              <a:buChar char="•"/>
            </a:pPr>
            <a:endParaRPr lang="en-US" dirty="0"/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4414762" y="3830638"/>
            <a:ext cx="3678767" cy="1514475"/>
            <a:chOff x="2072" y="1924"/>
            <a:chExt cx="1738" cy="954"/>
          </a:xfrm>
        </p:grpSpPr>
        <p:sp>
          <p:nvSpPr>
            <p:cNvPr id="24586" name="Line 8"/>
            <p:cNvSpPr>
              <a:spLocks noChangeShapeType="1"/>
            </p:cNvSpPr>
            <p:nvPr/>
          </p:nvSpPr>
          <p:spPr bwMode="auto">
            <a:xfrm flipV="1">
              <a:off x="2072" y="1924"/>
              <a:ext cx="120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7" name="Line 9"/>
            <p:cNvSpPr>
              <a:spLocks noChangeShapeType="1"/>
            </p:cNvSpPr>
            <p:nvPr/>
          </p:nvSpPr>
          <p:spPr bwMode="auto">
            <a:xfrm>
              <a:off x="2666" y="2094"/>
              <a:ext cx="1144" cy="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8" name="Line 10"/>
            <p:cNvSpPr>
              <a:spLocks noChangeShapeType="1"/>
            </p:cNvSpPr>
            <p:nvPr/>
          </p:nvSpPr>
          <p:spPr bwMode="auto">
            <a:xfrm flipV="1">
              <a:off x="2346" y="2788"/>
              <a:ext cx="1070" cy="9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9" name="Freeform 11"/>
            <p:cNvSpPr>
              <a:spLocks/>
            </p:cNvSpPr>
            <p:nvPr/>
          </p:nvSpPr>
          <p:spPr bwMode="auto">
            <a:xfrm>
              <a:off x="2617" y="2415"/>
              <a:ext cx="1092" cy="30"/>
            </a:xfrm>
            <a:custGeom>
              <a:avLst/>
              <a:gdLst>
                <a:gd name="T0" fmla="*/ 0 w 1092"/>
                <a:gd name="T1" fmla="*/ 30 h 30"/>
                <a:gd name="T2" fmla="*/ 1092 w 1092"/>
                <a:gd name="T3" fmla="*/ 0 h 30"/>
                <a:gd name="T4" fmla="*/ 0 60000 65536"/>
                <a:gd name="T5" fmla="*/ 0 60000 65536"/>
                <a:gd name="T6" fmla="*/ 0 w 1092"/>
                <a:gd name="T7" fmla="*/ 0 h 30"/>
                <a:gd name="T8" fmla="*/ 1092 w 1092"/>
                <a:gd name="T9" fmla="*/ 30 h 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92" h="30">
                  <a:moveTo>
                    <a:pt x="0" y="30"/>
                  </a:moveTo>
                  <a:lnTo>
                    <a:pt x="1092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0" name="Line 12"/>
            <p:cNvSpPr>
              <a:spLocks noChangeShapeType="1"/>
            </p:cNvSpPr>
            <p:nvPr/>
          </p:nvSpPr>
          <p:spPr bwMode="auto">
            <a:xfrm flipV="1">
              <a:off x="2170" y="2236"/>
              <a:ext cx="1150" cy="8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1" name="Freeform 17"/>
            <p:cNvSpPr>
              <a:spLocks/>
            </p:cNvSpPr>
            <p:nvPr/>
          </p:nvSpPr>
          <p:spPr bwMode="auto">
            <a:xfrm>
              <a:off x="2530" y="2617"/>
              <a:ext cx="1017" cy="65"/>
            </a:xfrm>
            <a:custGeom>
              <a:avLst/>
              <a:gdLst>
                <a:gd name="T0" fmla="*/ 0 w 1017"/>
                <a:gd name="T1" fmla="*/ 65 h 65"/>
                <a:gd name="T2" fmla="*/ 1017 w 1017"/>
                <a:gd name="T3" fmla="*/ 0 h 65"/>
                <a:gd name="T4" fmla="*/ 0 60000 65536"/>
                <a:gd name="T5" fmla="*/ 0 60000 65536"/>
                <a:gd name="T6" fmla="*/ 0 w 1017"/>
                <a:gd name="T7" fmla="*/ 0 h 65"/>
                <a:gd name="T8" fmla="*/ 1017 w 1017"/>
                <a:gd name="T9" fmla="*/ 65 h 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17" h="65">
                  <a:moveTo>
                    <a:pt x="0" y="65"/>
                  </a:moveTo>
                  <a:lnTo>
                    <a:pt x="1017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98755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Find the best homographic projection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using RANSAC. </a:t>
                </a:r>
              </a:p>
              <a:p>
                <a:pPr lvl="1">
                  <a:buFontTx/>
                  <a:buChar char="•"/>
                </a:pPr>
                <a:r>
                  <a:rPr lang="en-US" dirty="0"/>
                  <a:t>Finding this homographic projection is the same as finding the camera calibration matrix that we’ve seen, only with 3X3 matrix. </a:t>
                </a:r>
              </a:p>
              <a:p>
                <a:pPr lvl="1">
                  <a:buFontTx/>
                  <a:buChar char="•"/>
                </a:pPr>
                <a:r>
                  <a:rPr lang="en-US" dirty="0"/>
                  <a:t>RANSAC is used to drop wrongly matched points (outliers). Only 3 points needed to be chosen at random to find a RANSAC projection.</a:t>
                </a:r>
              </a:p>
            </p:txBody>
          </p:sp>
        </mc:Choice>
        <mc:Fallback xmlns="">
          <p:sp>
            <p:nvSpPr>
              <p:cNvPr id="256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1034" t="-106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07" name="Picture 16" descr="homograph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11400" y="3665761"/>
            <a:ext cx="7588249" cy="284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43914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1. Compute image gradients over a small region…"/>
          <p:cNvSpPr txBox="1"/>
          <p:nvPr/>
        </p:nvSpPr>
        <p:spPr>
          <a:xfrm>
            <a:off x="2281714" y="639745"/>
            <a:ext cx="8262788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1. Compute image gradients over a small region</a:t>
            </a:r>
          </a:p>
        </p:txBody>
      </p:sp>
      <p:sp>
        <p:nvSpPr>
          <p:cNvPr id="177" name="Rectangle"/>
          <p:cNvSpPr/>
          <p:nvPr/>
        </p:nvSpPr>
        <p:spPr>
          <a:xfrm>
            <a:off x="774087" y="1767808"/>
            <a:ext cx="6491730" cy="4554681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78" name="Shape"/>
          <p:cNvSpPr/>
          <p:nvPr/>
        </p:nvSpPr>
        <p:spPr>
          <a:xfrm>
            <a:off x="1953626" y="2527080"/>
            <a:ext cx="5241689" cy="3757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190" name="Group"/>
          <p:cNvGrpSpPr/>
          <p:nvPr/>
        </p:nvGrpSpPr>
        <p:grpSpPr>
          <a:xfrm>
            <a:off x="1314738" y="2068083"/>
            <a:ext cx="1334993" cy="974309"/>
            <a:chOff x="0" y="0"/>
            <a:chExt cx="1423992" cy="1385682"/>
          </a:xfrm>
        </p:grpSpPr>
        <p:sp>
          <p:nvSpPr>
            <p:cNvPr id="179" name="Rectangle"/>
            <p:cNvSpPr/>
            <p:nvPr/>
          </p:nvSpPr>
          <p:spPr>
            <a:xfrm>
              <a:off x="0" y="4113"/>
              <a:ext cx="1423993" cy="1377457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84" name="Group"/>
            <p:cNvGrpSpPr/>
            <p:nvPr/>
          </p:nvGrpSpPr>
          <p:grpSpPr>
            <a:xfrm>
              <a:off x="19154" y="273691"/>
              <a:ext cx="1385684" cy="843201"/>
              <a:chOff x="0" y="0"/>
              <a:chExt cx="1385682" cy="843199"/>
            </a:xfrm>
          </p:grpSpPr>
          <p:sp>
            <p:nvSpPr>
              <p:cNvPr id="180" name="Line"/>
              <p:cNvSpPr/>
              <p:nvPr/>
            </p:nvSpPr>
            <p:spPr>
              <a:xfrm>
                <a:off x="0" y="281066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1" name="Line"/>
              <p:cNvSpPr/>
              <p:nvPr/>
            </p:nvSpPr>
            <p:spPr>
              <a:xfrm>
                <a:off x="0" y="562132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2" name="Line"/>
              <p:cNvSpPr/>
              <p:nvPr/>
            </p:nvSpPr>
            <p:spPr>
              <a:xfrm>
                <a:off x="0" y="843199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3" name="Line"/>
              <p:cNvSpPr/>
              <p:nvPr/>
            </p:nvSpPr>
            <p:spPr>
              <a:xfrm>
                <a:off x="0" y="-1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189" name="Group"/>
            <p:cNvGrpSpPr/>
            <p:nvPr/>
          </p:nvGrpSpPr>
          <p:grpSpPr>
            <a:xfrm rot="5400000">
              <a:off x="19154" y="271241"/>
              <a:ext cx="1385684" cy="843200"/>
              <a:chOff x="0" y="0"/>
              <a:chExt cx="1385682" cy="843199"/>
            </a:xfrm>
          </p:grpSpPr>
          <p:sp>
            <p:nvSpPr>
              <p:cNvPr id="185" name="Line"/>
              <p:cNvSpPr/>
              <p:nvPr/>
            </p:nvSpPr>
            <p:spPr>
              <a:xfrm>
                <a:off x="0" y="281066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6" name="Line"/>
              <p:cNvSpPr/>
              <p:nvPr/>
            </p:nvSpPr>
            <p:spPr>
              <a:xfrm>
                <a:off x="0" y="562132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7" name="Line"/>
              <p:cNvSpPr/>
              <p:nvPr/>
            </p:nvSpPr>
            <p:spPr>
              <a:xfrm>
                <a:off x="0" y="843199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8" name="Line"/>
              <p:cNvSpPr/>
              <p:nvPr/>
            </p:nvSpPr>
            <p:spPr>
              <a:xfrm>
                <a:off x="0" y="-1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191" name="Rectangle"/>
          <p:cNvSpPr/>
          <p:nvPr/>
        </p:nvSpPr>
        <p:spPr>
          <a:xfrm>
            <a:off x="10113455" y="2674350"/>
            <a:ext cx="1334993" cy="968524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196" name="Group"/>
          <p:cNvGrpSpPr/>
          <p:nvPr/>
        </p:nvGrpSpPr>
        <p:grpSpPr>
          <a:xfrm>
            <a:off x="10131414" y="2863897"/>
            <a:ext cx="1299078" cy="592876"/>
            <a:chOff x="0" y="0"/>
            <a:chExt cx="1385682" cy="843199"/>
          </a:xfrm>
        </p:grpSpPr>
        <p:sp>
          <p:nvSpPr>
            <p:cNvPr id="192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3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4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5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201" name="Group"/>
          <p:cNvGrpSpPr/>
          <p:nvPr/>
        </p:nvGrpSpPr>
        <p:grpSpPr>
          <a:xfrm rot="5400000">
            <a:off x="10293799" y="2763361"/>
            <a:ext cx="974308" cy="790500"/>
            <a:chOff x="0" y="0"/>
            <a:chExt cx="1385682" cy="843199"/>
          </a:xfrm>
        </p:grpSpPr>
        <p:sp>
          <p:nvSpPr>
            <p:cNvPr id="197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8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9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0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202" name="Rectangle"/>
          <p:cNvSpPr/>
          <p:nvPr/>
        </p:nvSpPr>
        <p:spPr>
          <a:xfrm>
            <a:off x="10113456" y="4561804"/>
            <a:ext cx="1334993" cy="968524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07" name="Group"/>
          <p:cNvGrpSpPr/>
          <p:nvPr/>
        </p:nvGrpSpPr>
        <p:grpSpPr>
          <a:xfrm>
            <a:off x="10131414" y="4751351"/>
            <a:ext cx="1299078" cy="592875"/>
            <a:chOff x="0" y="0"/>
            <a:chExt cx="1385682" cy="843199"/>
          </a:xfrm>
        </p:grpSpPr>
        <p:sp>
          <p:nvSpPr>
            <p:cNvPr id="203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4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5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6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212" name="Group"/>
          <p:cNvGrpSpPr/>
          <p:nvPr/>
        </p:nvGrpSpPr>
        <p:grpSpPr>
          <a:xfrm rot="5400000">
            <a:off x="10293799" y="4650816"/>
            <a:ext cx="974308" cy="790500"/>
            <a:chOff x="0" y="0"/>
            <a:chExt cx="1385682" cy="843199"/>
          </a:xfrm>
        </p:grpSpPr>
        <p:sp>
          <p:nvSpPr>
            <p:cNvPr id="208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9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0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1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683" y="2869721"/>
            <a:ext cx="1270620" cy="577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780" y="4694518"/>
            <a:ext cx="1270621" cy="63277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array of x gradients"/>
          <p:cNvSpPr txBox="1"/>
          <p:nvPr/>
        </p:nvSpPr>
        <p:spPr>
          <a:xfrm>
            <a:off x="8708188" y="2178473"/>
            <a:ext cx="227717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array of x gradients</a:t>
            </a:r>
          </a:p>
        </p:txBody>
      </p:sp>
      <p:sp>
        <p:nvSpPr>
          <p:cNvPr id="216" name="array of y gradients"/>
          <p:cNvSpPr txBox="1"/>
          <p:nvPr/>
        </p:nvSpPr>
        <p:spPr>
          <a:xfrm>
            <a:off x="8708188" y="4089427"/>
            <a:ext cx="227717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array of y gradients</a:t>
            </a:r>
          </a:p>
        </p:txBody>
      </p:sp>
      <p:sp>
        <p:nvSpPr>
          <p:cNvPr id="43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1012118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484249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29" name="Group"/>
          <p:cNvGrpSpPr/>
          <p:nvPr/>
        </p:nvGrpSpPr>
        <p:grpSpPr>
          <a:xfrm>
            <a:off x="4507769" y="1290690"/>
            <a:ext cx="3282346" cy="2302936"/>
            <a:chOff x="0" y="0"/>
            <a:chExt cx="3501167" cy="3275285"/>
          </a:xfrm>
        </p:grpSpPr>
        <p:sp>
          <p:nvSpPr>
            <p:cNvPr id="227" name="Rectangle"/>
            <p:cNvSpPr/>
            <p:nvPr/>
          </p:nvSpPr>
          <p:spPr>
            <a:xfrm>
              <a:off x="0" y="0"/>
              <a:ext cx="3501168" cy="3275286"/>
            </a:xfrm>
            <a:prstGeom prst="rect">
              <a:avLst/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8" name="Line"/>
            <p:cNvSpPr/>
            <p:nvPr/>
          </p:nvSpPr>
          <p:spPr>
            <a:xfrm>
              <a:off x="677645" y="564704"/>
              <a:ext cx="2371760" cy="2145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412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30" name="Rectangle"/>
          <p:cNvSpPr/>
          <p:nvPr/>
        </p:nvSpPr>
        <p:spPr>
          <a:xfrm>
            <a:off x="8425406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1" name="Line"/>
          <p:cNvSpPr/>
          <p:nvPr/>
        </p:nvSpPr>
        <p:spPr>
          <a:xfrm flipH="1">
            <a:off x="216379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32" name="Line"/>
          <p:cNvSpPr/>
          <p:nvPr/>
        </p:nvSpPr>
        <p:spPr>
          <a:xfrm>
            <a:off x="85237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33" name="Circle"/>
          <p:cNvSpPr/>
          <p:nvPr/>
        </p:nvSpPr>
        <p:spPr>
          <a:xfrm>
            <a:off x="2081440" y="49294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4" name="Circle"/>
          <p:cNvSpPr/>
          <p:nvPr/>
        </p:nvSpPr>
        <p:spPr>
          <a:xfrm>
            <a:off x="2170706" y="491525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5" name="Circle"/>
          <p:cNvSpPr/>
          <p:nvPr/>
        </p:nvSpPr>
        <p:spPr>
          <a:xfrm>
            <a:off x="2243085" y="50778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6" name="Circle"/>
          <p:cNvSpPr/>
          <p:nvPr/>
        </p:nvSpPr>
        <p:spPr>
          <a:xfrm>
            <a:off x="2284244" y="494362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7" name="Circle"/>
          <p:cNvSpPr/>
          <p:nvPr/>
        </p:nvSpPr>
        <p:spPr>
          <a:xfrm>
            <a:off x="2111880" y="4985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8" name="Circle"/>
          <p:cNvSpPr/>
          <p:nvPr/>
        </p:nvSpPr>
        <p:spPr>
          <a:xfrm>
            <a:off x="2009513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9" name="Circle"/>
          <p:cNvSpPr/>
          <p:nvPr/>
        </p:nvSpPr>
        <p:spPr>
          <a:xfrm>
            <a:off x="2017421" y="47942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0" name="Circle"/>
          <p:cNvSpPr/>
          <p:nvPr/>
        </p:nvSpPr>
        <p:spPr>
          <a:xfrm>
            <a:off x="2042870" y="489949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1" name="Circle"/>
          <p:cNvSpPr/>
          <p:nvPr/>
        </p:nvSpPr>
        <p:spPr>
          <a:xfrm>
            <a:off x="2204513" y="501383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2" name="Circle"/>
          <p:cNvSpPr/>
          <p:nvPr/>
        </p:nvSpPr>
        <p:spPr>
          <a:xfrm>
            <a:off x="2209278" y="484923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3" name="Circle"/>
          <p:cNvSpPr/>
          <p:nvPr/>
        </p:nvSpPr>
        <p:spPr>
          <a:xfrm>
            <a:off x="2025317" y="49719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4" name="Circle"/>
          <p:cNvSpPr/>
          <p:nvPr/>
        </p:nvSpPr>
        <p:spPr>
          <a:xfrm>
            <a:off x="2141810" y="503164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5" name="Circle"/>
          <p:cNvSpPr/>
          <p:nvPr/>
        </p:nvSpPr>
        <p:spPr>
          <a:xfrm>
            <a:off x="2073280" y="507278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6" name="Circle"/>
          <p:cNvSpPr/>
          <p:nvPr/>
        </p:nvSpPr>
        <p:spPr>
          <a:xfrm>
            <a:off x="1926864" y="49080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7" name="Circle"/>
          <p:cNvSpPr/>
          <p:nvPr/>
        </p:nvSpPr>
        <p:spPr>
          <a:xfrm>
            <a:off x="2001147" y="502114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8" name="Circle"/>
          <p:cNvSpPr/>
          <p:nvPr/>
        </p:nvSpPr>
        <p:spPr>
          <a:xfrm>
            <a:off x="2204316" y="49862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9" name="Line"/>
          <p:cNvSpPr/>
          <p:nvPr/>
        </p:nvSpPr>
        <p:spPr>
          <a:xfrm>
            <a:off x="6136170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50" name="Line"/>
          <p:cNvSpPr/>
          <p:nvPr/>
        </p:nvSpPr>
        <p:spPr>
          <a:xfrm>
            <a:off x="4824746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51" name="Circle"/>
          <p:cNvSpPr/>
          <p:nvPr/>
        </p:nvSpPr>
        <p:spPr>
          <a:xfrm>
            <a:off x="5287601" y="4936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2" name="Circle"/>
          <p:cNvSpPr/>
          <p:nvPr/>
        </p:nvSpPr>
        <p:spPr>
          <a:xfrm>
            <a:off x="6024185" y="50650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3" name="Circle"/>
          <p:cNvSpPr/>
          <p:nvPr/>
        </p:nvSpPr>
        <p:spPr>
          <a:xfrm>
            <a:off x="6178487" y="509342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4" name="Circle"/>
          <p:cNvSpPr/>
          <p:nvPr/>
        </p:nvSpPr>
        <p:spPr>
          <a:xfrm>
            <a:off x="6024185" y="501664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5" name="Circle"/>
          <p:cNvSpPr/>
          <p:nvPr/>
        </p:nvSpPr>
        <p:spPr>
          <a:xfrm>
            <a:off x="5789029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6" name="Circle"/>
          <p:cNvSpPr/>
          <p:nvPr/>
        </p:nvSpPr>
        <p:spPr>
          <a:xfrm>
            <a:off x="5981886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7" name="Circle"/>
          <p:cNvSpPr/>
          <p:nvPr/>
        </p:nvSpPr>
        <p:spPr>
          <a:xfrm>
            <a:off x="5143060" y="4923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8" name="Circle"/>
          <p:cNvSpPr/>
          <p:nvPr/>
        </p:nvSpPr>
        <p:spPr>
          <a:xfrm>
            <a:off x="6161690" y="4971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9" name="Circle"/>
          <p:cNvSpPr/>
          <p:nvPr/>
        </p:nvSpPr>
        <p:spPr>
          <a:xfrm>
            <a:off x="6184262" y="48937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0" name="Circle"/>
          <p:cNvSpPr/>
          <p:nvPr/>
        </p:nvSpPr>
        <p:spPr>
          <a:xfrm>
            <a:off x="5981886" y="49466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1" name="Circle"/>
          <p:cNvSpPr/>
          <p:nvPr/>
        </p:nvSpPr>
        <p:spPr>
          <a:xfrm>
            <a:off x="5287602" y="504316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2" name="Circle"/>
          <p:cNvSpPr/>
          <p:nvPr/>
        </p:nvSpPr>
        <p:spPr>
          <a:xfrm>
            <a:off x="6084547" y="49773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3" name="Circle"/>
          <p:cNvSpPr/>
          <p:nvPr/>
        </p:nvSpPr>
        <p:spPr>
          <a:xfrm>
            <a:off x="5602669" y="4949932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4" name="Circle"/>
          <p:cNvSpPr/>
          <p:nvPr/>
        </p:nvSpPr>
        <p:spPr>
          <a:xfrm>
            <a:off x="5400076" y="492300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5" name="Circle"/>
          <p:cNvSpPr/>
          <p:nvPr/>
        </p:nvSpPr>
        <p:spPr>
          <a:xfrm>
            <a:off x="6101865" y="492958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6" name="Circle"/>
          <p:cNvSpPr/>
          <p:nvPr/>
        </p:nvSpPr>
        <p:spPr>
          <a:xfrm>
            <a:off x="5133021" y="506732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7" name="Shape"/>
          <p:cNvSpPr/>
          <p:nvPr/>
        </p:nvSpPr>
        <p:spPr>
          <a:xfrm>
            <a:off x="5113830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8" name="Shape"/>
          <p:cNvSpPr/>
          <p:nvPr/>
        </p:nvSpPr>
        <p:spPr>
          <a:xfrm>
            <a:off x="9021803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9" name="Shape"/>
          <p:cNvSpPr/>
          <p:nvPr/>
        </p:nvSpPr>
        <p:spPr>
          <a:xfrm>
            <a:off x="1085114" y="167313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0" name="Line"/>
          <p:cNvSpPr/>
          <p:nvPr/>
        </p:nvSpPr>
        <p:spPr>
          <a:xfrm>
            <a:off x="1016035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71" name="Line"/>
          <p:cNvSpPr/>
          <p:nvPr/>
        </p:nvSpPr>
        <p:spPr>
          <a:xfrm>
            <a:off x="884893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72" name="Circle"/>
          <p:cNvSpPr/>
          <p:nvPr/>
        </p:nvSpPr>
        <p:spPr>
          <a:xfrm>
            <a:off x="10202755" y="498828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3" name="Circle"/>
          <p:cNvSpPr/>
          <p:nvPr/>
        </p:nvSpPr>
        <p:spPr>
          <a:xfrm>
            <a:off x="9782193" y="55887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4" name="Circle"/>
          <p:cNvSpPr/>
          <p:nvPr/>
        </p:nvSpPr>
        <p:spPr>
          <a:xfrm>
            <a:off x="9829355" y="547978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5" name="Circle"/>
          <p:cNvSpPr/>
          <p:nvPr/>
        </p:nvSpPr>
        <p:spPr>
          <a:xfrm>
            <a:off x="10078342" y="507389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6" name="Circle"/>
          <p:cNvSpPr/>
          <p:nvPr/>
        </p:nvSpPr>
        <p:spPr>
          <a:xfrm>
            <a:off x="9693202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7" name="Circle"/>
          <p:cNvSpPr/>
          <p:nvPr/>
        </p:nvSpPr>
        <p:spPr>
          <a:xfrm>
            <a:off x="9962630" y="506000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8" name="Circle"/>
          <p:cNvSpPr/>
          <p:nvPr/>
        </p:nvSpPr>
        <p:spPr>
          <a:xfrm>
            <a:off x="10066578" y="490685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9" name="Circle"/>
          <p:cNvSpPr/>
          <p:nvPr/>
        </p:nvSpPr>
        <p:spPr>
          <a:xfrm>
            <a:off x="9962628" y="49389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0" name="Circle"/>
          <p:cNvSpPr/>
          <p:nvPr/>
        </p:nvSpPr>
        <p:spPr>
          <a:xfrm>
            <a:off x="10039771" y="523449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1" name="Circle"/>
          <p:cNvSpPr/>
          <p:nvPr/>
        </p:nvSpPr>
        <p:spPr>
          <a:xfrm>
            <a:off x="10160359" y="49356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2" name="Circle"/>
          <p:cNvSpPr/>
          <p:nvPr/>
        </p:nvSpPr>
        <p:spPr>
          <a:xfrm>
            <a:off x="9273218" y="504316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3" name="Circle"/>
          <p:cNvSpPr/>
          <p:nvPr/>
        </p:nvSpPr>
        <p:spPr>
          <a:xfrm>
            <a:off x="9654630" y="57377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4" name="Circle"/>
          <p:cNvSpPr/>
          <p:nvPr/>
        </p:nvSpPr>
        <p:spPr>
          <a:xfrm>
            <a:off x="10121785" y="49732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5" name="Circle"/>
          <p:cNvSpPr/>
          <p:nvPr/>
        </p:nvSpPr>
        <p:spPr>
          <a:xfrm>
            <a:off x="9593481" y="561712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6" name="Circle"/>
          <p:cNvSpPr/>
          <p:nvPr/>
        </p:nvSpPr>
        <p:spPr>
          <a:xfrm>
            <a:off x="10202755" y="507738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7" name="Circle"/>
          <p:cNvSpPr/>
          <p:nvPr/>
        </p:nvSpPr>
        <p:spPr>
          <a:xfrm>
            <a:off x="9550397" y="49458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8" name="Circle"/>
          <p:cNvSpPr/>
          <p:nvPr/>
        </p:nvSpPr>
        <p:spPr>
          <a:xfrm>
            <a:off x="9192882" y="49448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9" name="Circle"/>
          <p:cNvSpPr/>
          <p:nvPr/>
        </p:nvSpPr>
        <p:spPr>
          <a:xfrm>
            <a:off x="9367747" y="504552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548" y="4987009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059" y="4970831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825" y="4947570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34" y="4023318"/>
            <a:ext cx="763173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650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868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7" name="Group"/>
          <p:cNvGrpSpPr/>
          <p:nvPr/>
        </p:nvGrpSpPr>
        <p:grpSpPr>
          <a:xfrm>
            <a:off x="1940312" y="2711993"/>
            <a:ext cx="624008" cy="455415"/>
            <a:chOff x="0" y="0"/>
            <a:chExt cx="665606" cy="647700"/>
          </a:xfrm>
        </p:grpSpPr>
        <p:sp>
          <p:nvSpPr>
            <p:cNvPr id="296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01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297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298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299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0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06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302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3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4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5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319" name="Group"/>
          <p:cNvGrpSpPr/>
          <p:nvPr/>
        </p:nvGrpSpPr>
        <p:grpSpPr>
          <a:xfrm>
            <a:off x="4787503" y="2396894"/>
            <a:ext cx="624008" cy="455415"/>
            <a:chOff x="0" y="0"/>
            <a:chExt cx="665606" cy="647700"/>
          </a:xfrm>
        </p:grpSpPr>
        <p:sp>
          <p:nvSpPr>
            <p:cNvPr id="308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13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309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0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1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2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18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314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5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6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7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331" name="Group"/>
          <p:cNvGrpSpPr/>
          <p:nvPr/>
        </p:nvGrpSpPr>
        <p:grpSpPr>
          <a:xfrm>
            <a:off x="8714967" y="1452907"/>
            <a:ext cx="624008" cy="455415"/>
            <a:chOff x="0" y="0"/>
            <a:chExt cx="665606" cy="647700"/>
          </a:xfrm>
        </p:grpSpPr>
        <p:sp>
          <p:nvSpPr>
            <p:cNvPr id="320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25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321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2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3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4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30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326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7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8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9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332" name="What does the distribution tell you about the region?"/>
          <p:cNvSpPr txBox="1"/>
          <p:nvPr/>
        </p:nvSpPr>
        <p:spPr>
          <a:xfrm>
            <a:off x="2094765" y="6167182"/>
            <a:ext cx="8068825" cy="501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32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700" kern="0">
                <a:solidFill>
                  <a:srgbClr val="0365C0"/>
                </a:solidFill>
              </a:rPr>
              <a:t>What does the distribution tell you about the region?</a:t>
            </a:r>
          </a:p>
        </p:txBody>
      </p:sp>
      <p:sp>
        <p:nvSpPr>
          <p:cNvPr id="109" name="1. Compute image gradients over a small region…"/>
          <p:cNvSpPr txBox="1"/>
          <p:nvPr/>
        </p:nvSpPr>
        <p:spPr>
          <a:xfrm>
            <a:off x="2281714" y="639745"/>
            <a:ext cx="8262788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1. Compute image gradients over a small region</a:t>
            </a:r>
          </a:p>
        </p:txBody>
      </p:sp>
      <p:sp>
        <p:nvSpPr>
          <p:cNvPr id="110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5388450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Rectangle"/>
          <p:cNvSpPr/>
          <p:nvPr/>
        </p:nvSpPr>
        <p:spPr>
          <a:xfrm>
            <a:off x="484249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337" name="Group"/>
          <p:cNvGrpSpPr/>
          <p:nvPr/>
        </p:nvGrpSpPr>
        <p:grpSpPr>
          <a:xfrm>
            <a:off x="4507769" y="1290690"/>
            <a:ext cx="3282346" cy="2302936"/>
            <a:chOff x="0" y="0"/>
            <a:chExt cx="3501167" cy="3275285"/>
          </a:xfrm>
        </p:grpSpPr>
        <p:sp>
          <p:nvSpPr>
            <p:cNvPr id="335" name="Rectangle"/>
            <p:cNvSpPr/>
            <p:nvPr/>
          </p:nvSpPr>
          <p:spPr>
            <a:xfrm>
              <a:off x="0" y="0"/>
              <a:ext cx="3501168" cy="3275286"/>
            </a:xfrm>
            <a:prstGeom prst="rect">
              <a:avLst/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6" name="Line"/>
            <p:cNvSpPr/>
            <p:nvPr/>
          </p:nvSpPr>
          <p:spPr>
            <a:xfrm>
              <a:off x="677645" y="564704"/>
              <a:ext cx="2371760" cy="2145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412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38" name="Rectangle"/>
          <p:cNvSpPr/>
          <p:nvPr/>
        </p:nvSpPr>
        <p:spPr>
          <a:xfrm>
            <a:off x="8425406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39" name="Line"/>
          <p:cNvSpPr/>
          <p:nvPr/>
        </p:nvSpPr>
        <p:spPr>
          <a:xfrm flipH="1">
            <a:off x="216379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40" name="Line"/>
          <p:cNvSpPr/>
          <p:nvPr/>
        </p:nvSpPr>
        <p:spPr>
          <a:xfrm>
            <a:off x="85237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41" name="Circle"/>
          <p:cNvSpPr/>
          <p:nvPr/>
        </p:nvSpPr>
        <p:spPr>
          <a:xfrm>
            <a:off x="2081440" y="49294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2" name="Circle"/>
          <p:cNvSpPr/>
          <p:nvPr/>
        </p:nvSpPr>
        <p:spPr>
          <a:xfrm>
            <a:off x="2170706" y="491525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3" name="Circle"/>
          <p:cNvSpPr/>
          <p:nvPr/>
        </p:nvSpPr>
        <p:spPr>
          <a:xfrm>
            <a:off x="2243085" y="50778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4" name="Circle"/>
          <p:cNvSpPr/>
          <p:nvPr/>
        </p:nvSpPr>
        <p:spPr>
          <a:xfrm>
            <a:off x="2284244" y="494362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5" name="Circle"/>
          <p:cNvSpPr/>
          <p:nvPr/>
        </p:nvSpPr>
        <p:spPr>
          <a:xfrm>
            <a:off x="2111880" y="4985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6" name="Circle"/>
          <p:cNvSpPr/>
          <p:nvPr/>
        </p:nvSpPr>
        <p:spPr>
          <a:xfrm>
            <a:off x="2009513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7" name="Circle"/>
          <p:cNvSpPr/>
          <p:nvPr/>
        </p:nvSpPr>
        <p:spPr>
          <a:xfrm>
            <a:off x="2017421" y="47942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8" name="Circle"/>
          <p:cNvSpPr/>
          <p:nvPr/>
        </p:nvSpPr>
        <p:spPr>
          <a:xfrm>
            <a:off x="2042870" y="489949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9" name="Circle"/>
          <p:cNvSpPr/>
          <p:nvPr/>
        </p:nvSpPr>
        <p:spPr>
          <a:xfrm>
            <a:off x="2204513" y="501383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0" name="Circle"/>
          <p:cNvSpPr/>
          <p:nvPr/>
        </p:nvSpPr>
        <p:spPr>
          <a:xfrm>
            <a:off x="2209278" y="484923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1" name="Circle"/>
          <p:cNvSpPr/>
          <p:nvPr/>
        </p:nvSpPr>
        <p:spPr>
          <a:xfrm>
            <a:off x="2025317" y="49719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2" name="Circle"/>
          <p:cNvSpPr/>
          <p:nvPr/>
        </p:nvSpPr>
        <p:spPr>
          <a:xfrm>
            <a:off x="2141810" y="503164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3" name="Circle"/>
          <p:cNvSpPr/>
          <p:nvPr/>
        </p:nvSpPr>
        <p:spPr>
          <a:xfrm>
            <a:off x="2073280" y="507278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4" name="Circle"/>
          <p:cNvSpPr/>
          <p:nvPr/>
        </p:nvSpPr>
        <p:spPr>
          <a:xfrm>
            <a:off x="1926864" y="49080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5" name="Circle"/>
          <p:cNvSpPr/>
          <p:nvPr/>
        </p:nvSpPr>
        <p:spPr>
          <a:xfrm>
            <a:off x="2001147" y="502114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6" name="Circle"/>
          <p:cNvSpPr/>
          <p:nvPr/>
        </p:nvSpPr>
        <p:spPr>
          <a:xfrm>
            <a:off x="2204316" y="49862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7" name="Line"/>
          <p:cNvSpPr/>
          <p:nvPr/>
        </p:nvSpPr>
        <p:spPr>
          <a:xfrm>
            <a:off x="6136170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58" name="Line"/>
          <p:cNvSpPr/>
          <p:nvPr/>
        </p:nvSpPr>
        <p:spPr>
          <a:xfrm>
            <a:off x="4824746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59" name="Circle"/>
          <p:cNvSpPr/>
          <p:nvPr/>
        </p:nvSpPr>
        <p:spPr>
          <a:xfrm>
            <a:off x="5287601" y="4936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0" name="Circle"/>
          <p:cNvSpPr/>
          <p:nvPr/>
        </p:nvSpPr>
        <p:spPr>
          <a:xfrm>
            <a:off x="6024185" y="50650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1" name="Circle"/>
          <p:cNvSpPr/>
          <p:nvPr/>
        </p:nvSpPr>
        <p:spPr>
          <a:xfrm>
            <a:off x="6178487" y="509342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2" name="Circle"/>
          <p:cNvSpPr/>
          <p:nvPr/>
        </p:nvSpPr>
        <p:spPr>
          <a:xfrm>
            <a:off x="6024185" y="501664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3" name="Circle"/>
          <p:cNvSpPr/>
          <p:nvPr/>
        </p:nvSpPr>
        <p:spPr>
          <a:xfrm>
            <a:off x="5789029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4" name="Circle"/>
          <p:cNvSpPr/>
          <p:nvPr/>
        </p:nvSpPr>
        <p:spPr>
          <a:xfrm>
            <a:off x="5981886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5" name="Circle"/>
          <p:cNvSpPr/>
          <p:nvPr/>
        </p:nvSpPr>
        <p:spPr>
          <a:xfrm>
            <a:off x="5143060" y="4923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6" name="Circle"/>
          <p:cNvSpPr/>
          <p:nvPr/>
        </p:nvSpPr>
        <p:spPr>
          <a:xfrm>
            <a:off x="6161690" y="4971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7" name="Circle"/>
          <p:cNvSpPr/>
          <p:nvPr/>
        </p:nvSpPr>
        <p:spPr>
          <a:xfrm>
            <a:off x="6184262" y="48937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8" name="Circle"/>
          <p:cNvSpPr/>
          <p:nvPr/>
        </p:nvSpPr>
        <p:spPr>
          <a:xfrm>
            <a:off x="5981886" y="49466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9" name="Circle"/>
          <p:cNvSpPr/>
          <p:nvPr/>
        </p:nvSpPr>
        <p:spPr>
          <a:xfrm>
            <a:off x="5287602" y="504316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0" name="Circle"/>
          <p:cNvSpPr/>
          <p:nvPr/>
        </p:nvSpPr>
        <p:spPr>
          <a:xfrm>
            <a:off x="6084547" y="49773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1" name="Circle"/>
          <p:cNvSpPr/>
          <p:nvPr/>
        </p:nvSpPr>
        <p:spPr>
          <a:xfrm>
            <a:off x="5602669" y="4949932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2" name="Circle"/>
          <p:cNvSpPr/>
          <p:nvPr/>
        </p:nvSpPr>
        <p:spPr>
          <a:xfrm>
            <a:off x="5400076" y="492300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3" name="Circle"/>
          <p:cNvSpPr/>
          <p:nvPr/>
        </p:nvSpPr>
        <p:spPr>
          <a:xfrm>
            <a:off x="6101865" y="492958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4" name="Circle"/>
          <p:cNvSpPr/>
          <p:nvPr/>
        </p:nvSpPr>
        <p:spPr>
          <a:xfrm>
            <a:off x="5133021" y="506732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5" name="Shape"/>
          <p:cNvSpPr/>
          <p:nvPr/>
        </p:nvSpPr>
        <p:spPr>
          <a:xfrm>
            <a:off x="5113830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6" name="Shape"/>
          <p:cNvSpPr/>
          <p:nvPr/>
        </p:nvSpPr>
        <p:spPr>
          <a:xfrm>
            <a:off x="9021803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7" name="Shape"/>
          <p:cNvSpPr/>
          <p:nvPr/>
        </p:nvSpPr>
        <p:spPr>
          <a:xfrm>
            <a:off x="1085114" y="167313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8" name="Line"/>
          <p:cNvSpPr/>
          <p:nvPr/>
        </p:nvSpPr>
        <p:spPr>
          <a:xfrm>
            <a:off x="1016035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79" name="Line"/>
          <p:cNvSpPr/>
          <p:nvPr/>
        </p:nvSpPr>
        <p:spPr>
          <a:xfrm>
            <a:off x="884893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80" name="Circle"/>
          <p:cNvSpPr/>
          <p:nvPr/>
        </p:nvSpPr>
        <p:spPr>
          <a:xfrm>
            <a:off x="10202755" y="498828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1" name="Circle"/>
          <p:cNvSpPr/>
          <p:nvPr/>
        </p:nvSpPr>
        <p:spPr>
          <a:xfrm>
            <a:off x="9782193" y="55887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2" name="Circle"/>
          <p:cNvSpPr/>
          <p:nvPr/>
        </p:nvSpPr>
        <p:spPr>
          <a:xfrm>
            <a:off x="9829355" y="547978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3" name="Circle"/>
          <p:cNvSpPr/>
          <p:nvPr/>
        </p:nvSpPr>
        <p:spPr>
          <a:xfrm>
            <a:off x="10078342" y="507389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4" name="Circle"/>
          <p:cNvSpPr/>
          <p:nvPr/>
        </p:nvSpPr>
        <p:spPr>
          <a:xfrm>
            <a:off x="9693202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5" name="Circle"/>
          <p:cNvSpPr/>
          <p:nvPr/>
        </p:nvSpPr>
        <p:spPr>
          <a:xfrm>
            <a:off x="9962630" y="506000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6" name="Circle"/>
          <p:cNvSpPr/>
          <p:nvPr/>
        </p:nvSpPr>
        <p:spPr>
          <a:xfrm>
            <a:off x="10066578" y="490685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7" name="Circle"/>
          <p:cNvSpPr/>
          <p:nvPr/>
        </p:nvSpPr>
        <p:spPr>
          <a:xfrm>
            <a:off x="9962628" y="49389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8" name="Circle"/>
          <p:cNvSpPr/>
          <p:nvPr/>
        </p:nvSpPr>
        <p:spPr>
          <a:xfrm>
            <a:off x="10039771" y="523449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9" name="Circle"/>
          <p:cNvSpPr/>
          <p:nvPr/>
        </p:nvSpPr>
        <p:spPr>
          <a:xfrm>
            <a:off x="10160359" y="49356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0" name="Circle"/>
          <p:cNvSpPr/>
          <p:nvPr/>
        </p:nvSpPr>
        <p:spPr>
          <a:xfrm>
            <a:off x="9273218" y="504316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1" name="Circle"/>
          <p:cNvSpPr/>
          <p:nvPr/>
        </p:nvSpPr>
        <p:spPr>
          <a:xfrm>
            <a:off x="9654630" y="57377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2" name="Circle"/>
          <p:cNvSpPr/>
          <p:nvPr/>
        </p:nvSpPr>
        <p:spPr>
          <a:xfrm>
            <a:off x="10121785" y="49732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3" name="Circle"/>
          <p:cNvSpPr/>
          <p:nvPr/>
        </p:nvSpPr>
        <p:spPr>
          <a:xfrm>
            <a:off x="9593481" y="561712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4" name="Circle"/>
          <p:cNvSpPr/>
          <p:nvPr/>
        </p:nvSpPr>
        <p:spPr>
          <a:xfrm>
            <a:off x="10202755" y="507738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5" name="Circle"/>
          <p:cNvSpPr/>
          <p:nvPr/>
        </p:nvSpPr>
        <p:spPr>
          <a:xfrm>
            <a:off x="9550397" y="49458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6" name="Circle"/>
          <p:cNvSpPr/>
          <p:nvPr/>
        </p:nvSpPr>
        <p:spPr>
          <a:xfrm>
            <a:off x="9192882" y="49448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7" name="Circle"/>
          <p:cNvSpPr/>
          <p:nvPr/>
        </p:nvSpPr>
        <p:spPr>
          <a:xfrm>
            <a:off x="9367747" y="504552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548" y="4987009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059" y="4970831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825" y="4947570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34" y="4023318"/>
            <a:ext cx="763173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650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868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5" name="Group"/>
          <p:cNvGrpSpPr/>
          <p:nvPr/>
        </p:nvGrpSpPr>
        <p:grpSpPr>
          <a:xfrm>
            <a:off x="1940312" y="2711993"/>
            <a:ext cx="624008" cy="455415"/>
            <a:chOff x="0" y="0"/>
            <a:chExt cx="665606" cy="647700"/>
          </a:xfrm>
        </p:grpSpPr>
        <p:sp>
          <p:nvSpPr>
            <p:cNvPr id="404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09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405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06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07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08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14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410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1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2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3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427" name="Group"/>
          <p:cNvGrpSpPr/>
          <p:nvPr/>
        </p:nvGrpSpPr>
        <p:grpSpPr>
          <a:xfrm>
            <a:off x="4787503" y="2396894"/>
            <a:ext cx="624008" cy="455415"/>
            <a:chOff x="0" y="0"/>
            <a:chExt cx="665606" cy="647700"/>
          </a:xfrm>
        </p:grpSpPr>
        <p:sp>
          <p:nvSpPr>
            <p:cNvPr id="416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21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417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8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9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0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26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422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3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4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5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439" name="Group"/>
          <p:cNvGrpSpPr/>
          <p:nvPr/>
        </p:nvGrpSpPr>
        <p:grpSpPr>
          <a:xfrm>
            <a:off x="8714967" y="1452907"/>
            <a:ext cx="624008" cy="455415"/>
            <a:chOff x="0" y="0"/>
            <a:chExt cx="665606" cy="647700"/>
          </a:xfrm>
        </p:grpSpPr>
        <p:sp>
          <p:nvSpPr>
            <p:cNvPr id="428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33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429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0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1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2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38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434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5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6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7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440" name="distribution reveals edge orientation and magnitude"/>
          <p:cNvSpPr txBox="1"/>
          <p:nvPr/>
        </p:nvSpPr>
        <p:spPr>
          <a:xfrm>
            <a:off x="2162091" y="6167182"/>
            <a:ext cx="7934173" cy="501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3200"/>
            </a:lvl1pPr>
          </a:lstStyle>
          <a:p>
            <a:pPr algn="ctr" defTabSz="488975" hangingPunct="0">
              <a:defRPr/>
            </a:pPr>
            <a:r>
              <a:rPr sz="2700" kern="0">
                <a:solidFill>
                  <a:srgbClr val="000000"/>
                </a:solidFill>
                <a:latin typeface="Helvetica Light"/>
                <a:sym typeface="Helvetica Light"/>
              </a:rPr>
              <a:t>distribution reveals edge orientation and magnitude</a:t>
            </a:r>
          </a:p>
        </p:txBody>
      </p:sp>
      <p:sp>
        <p:nvSpPr>
          <p:cNvPr id="441" name="Circle"/>
          <p:cNvSpPr/>
          <p:nvPr/>
        </p:nvSpPr>
        <p:spPr>
          <a:xfrm>
            <a:off x="1797837" y="4766110"/>
            <a:ext cx="662049" cy="49653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42" name="Oval"/>
          <p:cNvSpPr/>
          <p:nvPr/>
        </p:nvSpPr>
        <p:spPr>
          <a:xfrm>
            <a:off x="5045021" y="4906901"/>
            <a:ext cx="1384301" cy="247809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43" name="Oval"/>
          <p:cNvSpPr/>
          <p:nvPr/>
        </p:nvSpPr>
        <p:spPr>
          <a:xfrm>
            <a:off x="8935390" y="4878097"/>
            <a:ext cx="1384301" cy="247809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44" name="Oval"/>
          <p:cNvSpPr/>
          <p:nvPr/>
        </p:nvSpPr>
        <p:spPr>
          <a:xfrm rot="17974818">
            <a:off x="9387590" y="5245062"/>
            <a:ext cx="1038227" cy="330413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13" name="1. Compute image gradients over a small region…"/>
          <p:cNvSpPr txBox="1"/>
          <p:nvPr/>
        </p:nvSpPr>
        <p:spPr>
          <a:xfrm>
            <a:off x="2281714" y="639745"/>
            <a:ext cx="8262788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1. Compute image gradients over a small region</a:t>
            </a:r>
          </a:p>
        </p:txBody>
      </p:sp>
      <p:sp>
        <p:nvSpPr>
          <p:cNvPr id="114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2031156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EA883D-3DE8-473D-B307-B2C399FB2655}"/>
              </a:ext>
            </a:extLst>
          </p:cNvPr>
          <p:cNvGrpSpPr/>
          <p:nvPr/>
        </p:nvGrpSpPr>
        <p:grpSpPr>
          <a:xfrm>
            <a:off x="2968288" y="981332"/>
            <a:ext cx="2861165" cy="2641945"/>
            <a:chOff x="1137776" y="2462598"/>
            <a:chExt cx="1328982" cy="138641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E182F05-92C5-4648-89A2-84C8F987DD7F}"/>
                </a:ext>
              </a:extLst>
            </p:cNvPr>
            <p:cNvSpPr/>
            <p:nvPr/>
          </p:nvSpPr>
          <p:spPr>
            <a:xfrm>
              <a:off x="1137776" y="2987349"/>
              <a:ext cx="737465" cy="8616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2E3615-A254-4438-858C-6953DDD02141}"/>
                </a:ext>
              </a:extLst>
            </p:cNvPr>
            <p:cNvSpPr/>
            <p:nvPr/>
          </p:nvSpPr>
          <p:spPr>
            <a:xfrm>
              <a:off x="1138433" y="2462598"/>
              <a:ext cx="1328325" cy="1386418"/>
            </a:xfrm>
            <a:prstGeom prst="rect">
              <a:avLst/>
            </a:prstGeom>
            <a:gradFill>
              <a:gsLst>
                <a:gs pos="100000">
                  <a:schemeClr val="bg1">
                    <a:alpha val="50000"/>
                  </a:schemeClr>
                </a:gs>
                <a:gs pos="0">
                  <a:schemeClr val="tx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8" name="Rectangle"/>
          <p:cNvSpPr/>
          <p:nvPr/>
        </p:nvSpPr>
        <p:spPr>
          <a:xfrm>
            <a:off x="3425628" y="2223223"/>
            <a:ext cx="2030667" cy="35719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B00"/>
                </a:solidFill>
              </a:defRPr>
            </a:pPr>
            <a:endParaRPr sz="2000" kern="0">
              <a:solidFill>
                <a:srgbClr val="FFFB00"/>
              </a:solidFill>
              <a:latin typeface="Helvetica Light"/>
              <a:sym typeface="Helvetica Light"/>
            </a:endParaRPr>
          </a:p>
        </p:txBody>
      </p:sp>
      <p:sp>
        <p:nvSpPr>
          <p:cNvPr id="626" name="constant intensity gradient"/>
          <p:cNvSpPr txBox="1"/>
          <p:nvPr/>
        </p:nvSpPr>
        <p:spPr>
          <a:xfrm>
            <a:off x="203200" y="1902746"/>
            <a:ext cx="2619601" cy="60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 dirty="0">
                <a:solidFill>
                  <a:srgbClr val="000000"/>
                </a:solidFill>
                <a:latin typeface="Helvetica Light"/>
                <a:sym typeface="Helvetica Light"/>
              </a:rPr>
              <a:t>constant intensity gradient</a:t>
            </a:r>
            <a:endParaRPr lang="en-US" sz="1700" kern="0" dirty="0">
              <a:solidFill>
                <a:srgbClr val="000000"/>
              </a:solidFill>
              <a:latin typeface="Helvetica Light"/>
              <a:sym typeface="Helvetica Light"/>
            </a:endParaRPr>
          </a:p>
          <a:p>
            <a:pPr algn="ctr" defTabSz="488975" hangingPunct="0">
              <a:defRPr/>
            </a:pPr>
            <a:r>
              <a:rPr lang="en-US" sz="1700" kern="0" dirty="0">
                <a:solidFill>
                  <a:srgbClr val="000000"/>
                </a:solidFill>
                <a:latin typeface="Helvetica Light"/>
                <a:sym typeface="Helvetica Light"/>
              </a:rPr>
              <a:t>(instead of patch- 1D line)</a:t>
            </a:r>
            <a:endParaRPr sz="1700" kern="0" dirty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9" name="2. Subtract the mean from each image gradient"/>
          <p:cNvSpPr txBox="1"/>
          <p:nvPr/>
        </p:nvSpPr>
        <p:spPr>
          <a:xfrm>
            <a:off x="2311686" y="483412"/>
            <a:ext cx="8116915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2. Subtract the mean from each image gradient</a:t>
            </a:r>
          </a:p>
        </p:txBody>
      </p:sp>
      <p:sp>
        <p:nvSpPr>
          <p:cNvPr id="60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014371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and why we need features detection?</a:t>
            </a:r>
          </a:p>
          <a:p>
            <a:r>
              <a:rPr lang="en-US" b="1" dirty="0"/>
              <a:t>Feature detection</a:t>
            </a:r>
          </a:p>
          <a:p>
            <a:pPr lvl="1"/>
            <a:r>
              <a:rPr lang="en-US" dirty="0"/>
              <a:t>Blob detection</a:t>
            </a:r>
          </a:p>
          <a:p>
            <a:pPr lvl="1"/>
            <a:r>
              <a:rPr lang="en-US" dirty="0"/>
              <a:t>Harris corner detection</a:t>
            </a:r>
          </a:p>
          <a:p>
            <a:pPr lvl="1"/>
            <a:r>
              <a:rPr lang="en-US" dirty="0"/>
              <a:t>SIFT detector</a:t>
            </a:r>
          </a:p>
          <a:p>
            <a:r>
              <a:rPr lang="en-US" dirty="0"/>
              <a:t>Feature description</a:t>
            </a:r>
          </a:p>
          <a:p>
            <a:pPr lvl="1"/>
            <a:r>
              <a:rPr lang="en-US" dirty="0"/>
              <a:t>Template matching</a:t>
            </a:r>
          </a:p>
          <a:p>
            <a:pPr lvl="1"/>
            <a:r>
              <a:rPr lang="en-US" dirty="0"/>
              <a:t>HOG</a:t>
            </a:r>
          </a:p>
          <a:p>
            <a:pPr lvl="1"/>
            <a:r>
              <a:rPr lang="en-US" dirty="0"/>
              <a:t>SIFT descriptor</a:t>
            </a:r>
          </a:p>
          <a:p>
            <a:r>
              <a:rPr lang="en-US" dirty="0"/>
              <a:t>SIFT feature matching</a:t>
            </a:r>
          </a:p>
          <a:p>
            <a:r>
              <a:rPr lang="en-US" dirty="0"/>
              <a:t>Panoramas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29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EA883D-3DE8-473D-B307-B2C399FB2655}"/>
              </a:ext>
            </a:extLst>
          </p:cNvPr>
          <p:cNvGrpSpPr/>
          <p:nvPr/>
        </p:nvGrpSpPr>
        <p:grpSpPr>
          <a:xfrm>
            <a:off x="2968288" y="981332"/>
            <a:ext cx="2861165" cy="2641945"/>
            <a:chOff x="1137776" y="2462598"/>
            <a:chExt cx="1328982" cy="138641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E182F05-92C5-4648-89A2-84C8F987DD7F}"/>
                </a:ext>
              </a:extLst>
            </p:cNvPr>
            <p:cNvSpPr/>
            <p:nvPr/>
          </p:nvSpPr>
          <p:spPr>
            <a:xfrm>
              <a:off x="1137776" y="2987349"/>
              <a:ext cx="737465" cy="8616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2E3615-A254-4438-858C-6953DDD02141}"/>
                </a:ext>
              </a:extLst>
            </p:cNvPr>
            <p:cNvSpPr/>
            <p:nvPr/>
          </p:nvSpPr>
          <p:spPr>
            <a:xfrm>
              <a:off x="1138433" y="2462598"/>
              <a:ext cx="1328325" cy="1386418"/>
            </a:xfrm>
            <a:prstGeom prst="rect">
              <a:avLst/>
            </a:prstGeom>
            <a:gradFill>
              <a:gsLst>
                <a:gs pos="100000">
                  <a:schemeClr val="bg1">
                    <a:alpha val="50000"/>
                  </a:schemeClr>
                </a:gs>
                <a:gs pos="0">
                  <a:schemeClr val="tx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8" name="Rectangle"/>
          <p:cNvSpPr/>
          <p:nvPr/>
        </p:nvSpPr>
        <p:spPr>
          <a:xfrm>
            <a:off x="3425628" y="2223223"/>
            <a:ext cx="2030667" cy="35719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B00"/>
                </a:solidFill>
              </a:defRPr>
            </a:pPr>
            <a:endParaRPr sz="2000" kern="0">
              <a:solidFill>
                <a:srgbClr val="FFFB00"/>
              </a:solidFill>
              <a:latin typeface="Helvetica Light"/>
              <a:sym typeface="Helvetica Light"/>
            </a:endParaRPr>
          </a:p>
        </p:txBody>
      </p:sp>
      <p:sp>
        <p:nvSpPr>
          <p:cNvPr id="619" name="Line"/>
          <p:cNvSpPr/>
          <p:nvPr/>
        </p:nvSpPr>
        <p:spPr>
          <a:xfrm>
            <a:off x="6594956" y="1640764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0" name="Line"/>
          <p:cNvSpPr/>
          <p:nvPr/>
        </p:nvSpPr>
        <p:spPr>
          <a:xfrm>
            <a:off x="8201416" y="2237255"/>
            <a:ext cx="1" cy="455415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1" name="Line"/>
          <p:cNvSpPr/>
          <p:nvPr/>
        </p:nvSpPr>
        <p:spPr>
          <a:xfrm>
            <a:off x="6585264" y="3333611"/>
            <a:ext cx="342578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2" name="Line"/>
          <p:cNvSpPr/>
          <p:nvPr/>
        </p:nvSpPr>
        <p:spPr>
          <a:xfrm>
            <a:off x="8202299" y="2685534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pic>
        <p:nvPicPr>
          <p:cNvPr id="672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89530" y="1075349"/>
            <a:ext cx="3688040" cy="1033371"/>
          </a:xfrm>
          <a:prstGeom prst="rect">
            <a:avLst/>
          </a:prstGeom>
        </p:spPr>
      </p:pic>
      <p:sp>
        <p:nvSpPr>
          <p:cNvPr id="624" name="Line"/>
          <p:cNvSpPr/>
          <p:nvPr/>
        </p:nvSpPr>
        <p:spPr>
          <a:xfrm flipV="1">
            <a:off x="6594956" y="1413729"/>
            <a:ext cx="1" cy="191988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5" name="plot intensities"/>
          <p:cNvSpPr txBox="1"/>
          <p:nvPr/>
        </p:nvSpPr>
        <p:spPr>
          <a:xfrm>
            <a:off x="7712352" y="1136662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intensities</a:t>
            </a:r>
          </a:p>
        </p:txBody>
      </p:sp>
      <p:sp>
        <p:nvSpPr>
          <p:cNvPr id="647" name="intensities along the line"/>
          <p:cNvSpPr txBox="1"/>
          <p:nvPr/>
        </p:nvSpPr>
        <p:spPr>
          <a:xfrm>
            <a:off x="7017455" y="3341508"/>
            <a:ext cx="2419843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intensities along the line</a:t>
            </a:r>
          </a:p>
        </p:txBody>
      </p:sp>
      <p:sp>
        <p:nvSpPr>
          <p:cNvPr id="59" name="2. Subtract the mean from each image gradient"/>
          <p:cNvSpPr txBox="1"/>
          <p:nvPr/>
        </p:nvSpPr>
        <p:spPr>
          <a:xfrm>
            <a:off x="2311686" y="483412"/>
            <a:ext cx="8116915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2. Subtract the mean from each image gradient</a:t>
            </a:r>
          </a:p>
        </p:txBody>
      </p:sp>
      <p:sp>
        <p:nvSpPr>
          <p:cNvPr id="60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  <p:sp>
        <p:nvSpPr>
          <p:cNvPr id="18" name="constant intensity gradient">
            <a:extLst>
              <a:ext uri="{FF2B5EF4-FFF2-40B4-BE49-F238E27FC236}">
                <a16:creationId xmlns:a16="http://schemas.microsoft.com/office/drawing/2014/main" id="{CB26CC49-58CB-4F5D-8D93-E19DC00F12B4}"/>
              </a:ext>
            </a:extLst>
          </p:cNvPr>
          <p:cNvSpPr txBox="1"/>
          <p:nvPr/>
        </p:nvSpPr>
        <p:spPr>
          <a:xfrm>
            <a:off x="203200" y="1902746"/>
            <a:ext cx="2619601" cy="60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 dirty="0">
                <a:solidFill>
                  <a:srgbClr val="000000"/>
                </a:solidFill>
                <a:latin typeface="Helvetica Light"/>
                <a:sym typeface="Helvetica Light"/>
              </a:rPr>
              <a:t>constant intensity gradient</a:t>
            </a:r>
            <a:endParaRPr lang="en-US" sz="1700" kern="0" dirty="0">
              <a:solidFill>
                <a:srgbClr val="000000"/>
              </a:solidFill>
              <a:latin typeface="Helvetica Light"/>
              <a:sym typeface="Helvetica Light"/>
            </a:endParaRPr>
          </a:p>
          <a:p>
            <a:pPr algn="ctr" defTabSz="488975" hangingPunct="0">
              <a:defRPr/>
            </a:pPr>
            <a:r>
              <a:rPr lang="en-US" sz="1700" kern="0" dirty="0">
                <a:solidFill>
                  <a:srgbClr val="000000"/>
                </a:solidFill>
                <a:latin typeface="Helvetica Light"/>
                <a:sym typeface="Helvetica Light"/>
              </a:rPr>
              <a:t>(instead of patch- 1D line)</a:t>
            </a:r>
            <a:endParaRPr sz="1700" kern="0" dirty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44112802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EA883D-3DE8-473D-B307-B2C399FB2655}"/>
              </a:ext>
            </a:extLst>
          </p:cNvPr>
          <p:cNvGrpSpPr/>
          <p:nvPr/>
        </p:nvGrpSpPr>
        <p:grpSpPr>
          <a:xfrm>
            <a:off x="2968288" y="981332"/>
            <a:ext cx="2861165" cy="2641945"/>
            <a:chOff x="1137776" y="2462598"/>
            <a:chExt cx="1328982" cy="138641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E182F05-92C5-4648-89A2-84C8F987DD7F}"/>
                </a:ext>
              </a:extLst>
            </p:cNvPr>
            <p:cNvSpPr/>
            <p:nvPr/>
          </p:nvSpPr>
          <p:spPr>
            <a:xfrm>
              <a:off x="1137776" y="2987349"/>
              <a:ext cx="737465" cy="8616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2E3615-A254-4438-858C-6953DDD02141}"/>
                </a:ext>
              </a:extLst>
            </p:cNvPr>
            <p:cNvSpPr/>
            <p:nvPr/>
          </p:nvSpPr>
          <p:spPr>
            <a:xfrm>
              <a:off x="1138433" y="2462598"/>
              <a:ext cx="1328325" cy="1386418"/>
            </a:xfrm>
            <a:prstGeom prst="rect">
              <a:avLst/>
            </a:prstGeom>
            <a:gradFill>
              <a:gsLst>
                <a:gs pos="100000">
                  <a:schemeClr val="bg1">
                    <a:alpha val="50000"/>
                  </a:schemeClr>
                </a:gs>
                <a:gs pos="0">
                  <a:schemeClr val="tx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8" name="Rectangle"/>
          <p:cNvSpPr/>
          <p:nvPr/>
        </p:nvSpPr>
        <p:spPr>
          <a:xfrm>
            <a:off x="3425628" y="2223223"/>
            <a:ext cx="2030667" cy="35719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B00"/>
                </a:solidFill>
              </a:defRPr>
            </a:pPr>
            <a:endParaRPr sz="2000" kern="0">
              <a:solidFill>
                <a:srgbClr val="FFFB00"/>
              </a:solidFill>
              <a:latin typeface="Helvetica Light"/>
              <a:sym typeface="Helvetica Light"/>
            </a:endParaRPr>
          </a:p>
        </p:txBody>
      </p:sp>
      <p:sp>
        <p:nvSpPr>
          <p:cNvPr id="619" name="Line"/>
          <p:cNvSpPr/>
          <p:nvPr/>
        </p:nvSpPr>
        <p:spPr>
          <a:xfrm>
            <a:off x="6594956" y="1640764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0" name="Line"/>
          <p:cNvSpPr/>
          <p:nvPr/>
        </p:nvSpPr>
        <p:spPr>
          <a:xfrm>
            <a:off x="8201416" y="2237255"/>
            <a:ext cx="1" cy="455415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1" name="Line"/>
          <p:cNvSpPr/>
          <p:nvPr/>
        </p:nvSpPr>
        <p:spPr>
          <a:xfrm>
            <a:off x="6585264" y="3333611"/>
            <a:ext cx="342578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2" name="Line"/>
          <p:cNvSpPr/>
          <p:nvPr/>
        </p:nvSpPr>
        <p:spPr>
          <a:xfrm>
            <a:off x="8202299" y="2685534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pic>
        <p:nvPicPr>
          <p:cNvPr id="672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89530" y="1075349"/>
            <a:ext cx="3688040" cy="1033371"/>
          </a:xfrm>
          <a:prstGeom prst="rect">
            <a:avLst/>
          </a:prstGeom>
        </p:spPr>
      </p:pic>
      <p:sp>
        <p:nvSpPr>
          <p:cNvPr id="624" name="Line"/>
          <p:cNvSpPr/>
          <p:nvPr/>
        </p:nvSpPr>
        <p:spPr>
          <a:xfrm flipV="1">
            <a:off x="6594956" y="1413729"/>
            <a:ext cx="1" cy="191988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5" name="plot intensities"/>
          <p:cNvSpPr txBox="1"/>
          <p:nvPr/>
        </p:nvSpPr>
        <p:spPr>
          <a:xfrm>
            <a:off x="7712352" y="1136662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intensities</a:t>
            </a:r>
          </a:p>
        </p:txBody>
      </p:sp>
      <p:sp>
        <p:nvSpPr>
          <p:cNvPr id="627" name="Line"/>
          <p:cNvSpPr/>
          <p:nvPr/>
        </p:nvSpPr>
        <p:spPr>
          <a:xfrm flipH="1">
            <a:off x="3402223" y="4027698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28" name="Line"/>
          <p:cNvSpPr/>
          <p:nvPr/>
        </p:nvSpPr>
        <p:spPr>
          <a:xfrm>
            <a:off x="2090798" y="5020343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29" name="Circle"/>
          <p:cNvSpPr/>
          <p:nvPr/>
        </p:nvSpPr>
        <p:spPr>
          <a:xfrm>
            <a:off x="2077404" y="493563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0" name="Circle"/>
          <p:cNvSpPr/>
          <p:nvPr/>
        </p:nvSpPr>
        <p:spPr>
          <a:xfrm>
            <a:off x="2813986" y="506425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1" name="Circle"/>
          <p:cNvSpPr/>
          <p:nvPr/>
        </p:nvSpPr>
        <p:spPr>
          <a:xfrm>
            <a:off x="2968288" y="509261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2" name="Circle"/>
          <p:cNvSpPr/>
          <p:nvPr/>
        </p:nvSpPr>
        <p:spPr>
          <a:xfrm>
            <a:off x="2813986" y="501584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3" name="Circle"/>
          <p:cNvSpPr/>
          <p:nvPr/>
        </p:nvSpPr>
        <p:spPr>
          <a:xfrm>
            <a:off x="2578831" y="504870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4" name="Circle"/>
          <p:cNvSpPr/>
          <p:nvPr/>
        </p:nvSpPr>
        <p:spPr>
          <a:xfrm>
            <a:off x="2771688" y="51769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5" name="Circle"/>
          <p:cNvSpPr/>
          <p:nvPr/>
        </p:nvSpPr>
        <p:spPr>
          <a:xfrm>
            <a:off x="1932863" y="492317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6" name="Circle"/>
          <p:cNvSpPr/>
          <p:nvPr/>
        </p:nvSpPr>
        <p:spPr>
          <a:xfrm>
            <a:off x="2951492" y="4971175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7" name="Circle"/>
          <p:cNvSpPr/>
          <p:nvPr/>
        </p:nvSpPr>
        <p:spPr>
          <a:xfrm>
            <a:off x="2974064" y="48929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8" name="Circle"/>
          <p:cNvSpPr/>
          <p:nvPr/>
        </p:nvSpPr>
        <p:spPr>
          <a:xfrm>
            <a:off x="2771688" y="494585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9" name="Circle"/>
          <p:cNvSpPr/>
          <p:nvPr/>
        </p:nvSpPr>
        <p:spPr>
          <a:xfrm>
            <a:off x="2077404" y="504236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0" name="Circle"/>
          <p:cNvSpPr/>
          <p:nvPr/>
        </p:nvSpPr>
        <p:spPr>
          <a:xfrm>
            <a:off x="2874349" y="497653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1" name="Circle"/>
          <p:cNvSpPr/>
          <p:nvPr/>
        </p:nvSpPr>
        <p:spPr>
          <a:xfrm>
            <a:off x="2392470" y="494912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2" name="Circle"/>
          <p:cNvSpPr/>
          <p:nvPr/>
        </p:nvSpPr>
        <p:spPr>
          <a:xfrm>
            <a:off x="2189878" y="49222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3" name="Circle"/>
          <p:cNvSpPr/>
          <p:nvPr/>
        </p:nvSpPr>
        <p:spPr>
          <a:xfrm>
            <a:off x="2891666" y="492877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4" name="Circle"/>
          <p:cNvSpPr/>
          <p:nvPr/>
        </p:nvSpPr>
        <p:spPr>
          <a:xfrm>
            <a:off x="1922822" y="506651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11" y="4970024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02" y="4022510"/>
            <a:ext cx="763173" cy="380060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intensities along the line"/>
          <p:cNvSpPr txBox="1"/>
          <p:nvPr/>
        </p:nvSpPr>
        <p:spPr>
          <a:xfrm>
            <a:off x="7017455" y="3341508"/>
            <a:ext cx="2419843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intensities along the line</a:t>
            </a:r>
          </a:p>
        </p:txBody>
      </p:sp>
      <p:sp>
        <p:nvSpPr>
          <p:cNvPr id="648" name="plot of image gradients"/>
          <p:cNvSpPr txBox="1"/>
          <p:nvPr/>
        </p:nvSpPr>
        <p:spPr>
          <a:xfrm>
            <a:off x="2244286" y="6093529"/>
            <a:ext cx="229801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of image gradients</a:t>
            </a:r>
          </a:p>
        </p:txBody>
      </p:sp>
      <p:sp>
        <p:nvSpPr>
          <p:cNvPr id="59" name="2. Subtract the mean from each image gradient"/>
          <p:cNvSpPr txBox="1"/>
          <p:nvPr/>
        </p:nvSpPr>
        <p:spPr>
          <a:xfrm>
            <a:off x="2311686" y="483412"/>
            <a:ext cx="8116915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2. Subtract the mean from each image gradient</a:t>
            </a:r>
          </a:p>
        </p:txBody>
      </p:sp>
      <p:sp>
        <p:nvSpPr>
          <p:cNvPr id="60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  <p:sp>
        <p:nvSpPr>
          <p:cNvPr id="69" name="constant intensity gradient">
            <a:extLst>
              <a:ext uri="{FF2B5EF4-FFF2-40B4-BE49-F238E27FC236}">
                <a16:creationId xmlns:a16="http://schemas.microsoft.com/office/drawing/2014/main" id="{3C3CBA09-6FE2-4C30-B64E-567C51704427}"/>
              </a:ext>
            </a:extLst>
          </p:cNvPr>
          <p:cNvSpPr txBox="1"/>
          <p:nvPr/>
        </p:nvSpPr>
        <p:spPr>
          <a:xfrm>
            <a:off x="203200" y="1902746"/>
            <a:ext cx="2619601" cy="60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 dirty="0">
                <a:solidFill>
                  <a:srgbClr val="000000"/>
                </a:solidFill>
                <a:latin typeface="Helvetica Light"/>
                <a:sym typeface="Helvetica Light"/>
              </a:rPr>
              <a:t>constant intensity gradient</a:t>
            </a:r>
            <a:endParaRPr lang="en-US" sz="1700" kern="0" dirty="0">
              <a:solidFill>
                <a:srgbClr val="000000"/>
              </a:solidFill>
              <a:latin typeface="Helvetica Light"/>
              <a:sym typeface="Helvetica Light"/>
            </a:endParaRPr>
          </a:p>
          <a:p>
            <a:pPr algn="ctr" defTabSz="488975" hangingPunct="0">
              <a:defRPr/>
            </a:pPr>
            <a:r>
              <a:rPr lang="en-US" sz="1700" kern="0" dirty="0">
                <a:solidFill>
                  <a:srgbClr val="000000"/>
                </a:solidFill>
                <a:latin typeface="Helvetica Light"/>
                <a:sym typeface="Helvetica Light"/>
              </a:rPr>
              <a:t>(instead of patch- 1D line)</a:t>
            </a:r>
            <a:endParaRPr sz="1700" kern="0" dirty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1643649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EA883D-3DE8-473D-B307-B2C399FB2655}"/>
              </a:ext>
            </a:extLst>
          </p:cNvPr>
          <p:cNvGrpSpPr/>
          <p:nvPr/>
        </p:nvGrpSpPr>
        <p:grpSpPr>
          <a:xfrm>
            <a:off x="2968288" y="981332"/>
            <a:ext cx="2861165" cy="2641945"/>
            <a:chOff x="1137776" y="2462598"/>
            <a:chExt cx="1328982" cy="138641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E182F05-92C5-4648-89A2-84C8F987DD7F}"/>
                </a:ext>
              </a:extLst>
            </p:cNvPr>
            <p:cNvSpPr/>
            <p:nvPr/>
          </p:nvSpPr>
          <p:spPr>
            <a:xfrm>
              <a:off x="1137776" y="2987349"/>
              <a:ext cx="737465" cy="8616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2E3615-A254-4438-858C-6953DDD02141}"/>
                </a:ext>
              </a:extLst>
            </p:cNvPr>
            <p:cNvSpPr/>
            <p:nvPr/>
          </p:nvSpPr>
          <p:spPr>
            <a:xfrm>
              <a:off x="1138433" y="2462598"/>
              <a:ext cx="1328325" cy="1386418"/>
            </a:xfrm>
            <a:prstGeom prst="rect">
              <a:avLst/>
            </a:prstGeom>
            <a:gradFill>
              <a:gsLst>
                <a:gs pos="100000">
                  <a:schemeClr val="bg1">
                    <a:alpha val="50000"/>
                  </a:schemeClr>
                </a:gs>
                <a:gs pos="0">
                  <a:schemeClr val="tx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8" name="Rectangle"/>
          <p:cNvSpPr/>
          <p:nvPr/>
        </p:nvSpPr>
        <p:spPr>
          <a:xfrm>
            <a:off x="3425628" y="2223223"/>
            <a:ext cx="2030667" cy="35719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B00"/>
                </a:solidFill>
              </a:defRPr>
            </a:pPr>
            <a:endParaRPr sz="2000" kern="0">
              <a:solidFill>
                <a:srgbClr val="FFFB00"/>
              </a:solidFill>
              <a:latin typeface="Helvetica Light"/>
              <a:sym typeface="Helvetica Light"/>
            </a:endParaRPr>
          </a:p>
        </p:txBody>
      </p:sp>
      <p:sp>
        <p:nvSpPr>
          <p:cNvPr id="619" name="Line"/>
          <p:cNvSpPr/>
          <p:nvPr/>
        </p:nvSpPr>
        <p:spPr>
          <a:xfrm>
            <a:off x="6594956" y="1640764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0" name="Line"/>
          <p:cNvSpPr/>
          <p:nvPr/>
        </p:nvSpPr>
        <p:spPr>
          <a:xfrm>
            <a:off x="8201416" y="2237255"/>
            <a:ext cx="1" cy="455415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1" name="Line"/>
          <p:cNvSpPr/>
          <p:nvPr/>
        </p:nvSpPr>
        <p:spPr>
          <a:xfrm>
            <a:off x="6585264" y="3333611"/>
            <a:ext cx="342578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2" name="Line"/>
          <p:cNvSpPr/>
          <p:nvPr/>
        </p:nvSpPr>
        <p:spPr>
          <a:xfrm>
            <a:off x="8202299" y="2685534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pic>
        <p:nvPicPr>
          <p:cNvPr id="672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89530" y="1075349"/>
            <a:ext cx="3688040" cy="1033371"/>
          </a:xfrm>
          <a:prstGeom prst="rect">
            <a:avLst/>
          </a:prstGeom>
        </p:spPr>
      </p:pic>
      <p:sp>
        <p:nvSpPr>
          <p:cNvPr id="624" name="Line"/>
          <p:cNvSpPr/>
          <p:nvPr/>
        </p:nvSpPr>
        <p:spPr>
          <a:xfrm flipV="1">
            <a:off x="6594956" y="1413729"/>
            <a:ext cx="1" cy="191988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5" name="plot intensities"/>
          <p:cNvSpPr txBox="1"/>
          <p:nvPr/>
        </p:nvSpPr>
        <p:spPr>
          <a:xfrm>
            <a:off x="7712352" y="1136662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intensities</a:t>
            </a:r>
          </a:p>
        </p:txBody>
      </p:sp>
      <p:sp>
        <p:nvSpPr>
          <p:cNvPr id="627" name="Line"/>
          <p:cNvSpPr/>
          <p:nvPr/>
        </p:nvSpPr>
        <p:spPr>
          <a:xfrm flipH="1">
            <a:off x="3402223" y="4027698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28" name="Line"/>
          <p:cNvSpPr/>
          <p:nvPr/>
        </p:nvSpPr>
        <p:spPr>
          <a:xfrm>
            <a:off x="2090798" y="5020343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29" name="Circle"/>
          <p:cNvSpPr/>
          <p:nvPr/>
        </p:nvSpPr>
        <p:spPr>
          <a:xfrm>
            <a:off x="2077404" y="493563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0" name="Circle"/>
          <p:cNvSpPr/>
          <p:nvPr/>
        </p:nvSpPr>
        <p:spPr>
          <a:xfrm>
            <a:off x="2813986" y="506425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1" name="Circle"/>
          <p:cNvSpPr/>
          <p:nvPr/>
        </p:nvSpPr>
        <p:spPr>
          <a:xfrm>
            <a:off x="2968288" y="509261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2" name="Circle"/>
          <p:cNvSpPr/>
          <p:nvPr/>
        </p:nvSpPr>
        <p:spPr>
          <a:xfrm>
            <a:off x="2813986" y="501584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3" name="Circle"/>
          <p:cNvSpPr/>
          <p:nvPr/>
        </p:nvSpPr>
        <p:spPr>
          <a:xfrm>
            <a:off x="2578831" y="504870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4" name="Circle"/>
          <p:cNvSpPr/>
          <p:nvPr/>
        </p:nvSpPr>
        <p:spPr>
          <a:xfrm>
            <a:off x="2771688" y="51769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5" name="Circle"/>
          <p:cNvSpPr/>
          <p:nvPr/>
        </p:nvSpPr>
        <p:spPr>
          <a:xfrm>
            <a:off x="1932863" y="492317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6" name="Circle"/>
          <p:cNvSpPr/>
          <p:nvPr/>
        </p:nvSpPr>
        <p:spPr>
          <a:xfrm>
            <a:off x="2951492" y="4971175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7" name="Circle"/>
          <p:cNvSpPr/>
          <p:nvPr/>
        </p:nvSpPr>
        <p:spPr>
          <a:xfrm>
            <a:off x="2974064" y="48929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8" name="Circle"/>
          <p:cNvSpPr/>
          <p:nvPr/>
        </p:nvSpPr>
        <p:spPr>
          <a:xfrm>
            <a:off x="2771688" y="494585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9" name="Circle"/>
          <p:cNvSpPr/>
          <p:nvPr/>
        </p:nvSpPr>
        <p:spPr>
          <a:xfrm>
            <a:off x="2077404" y="504236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0" name="Circle"/>
          <p:cNvSpPr/>
          <p:nvPr/>
        </p:nvSpPr>
        <p:spPr>
          <a:xfrm>
            <a:off x="2874349" y="497653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1" name="Circle"/>
          <p:cNvSpPr/>
          <p:nvPr/>
        </p:nvSpPr>
        <p:spPr>
          <a:xfrm>
            <a:off x="2392470" y="494912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2" name="Circle"/>
          <p:cNvSpPr/>
          <p:nvPr/>
        </p:nvSpPr>
        <p:spPr>
          <a:xfrm>
            <a:off x="2189878" y="49222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3" name="Circle"/>
          <p:cNvSpPr/>
          <p:nvPr/>
        </p:nvSpPr>
        <p:spPr>
          <a:xfrm>
            <a:off x="2891666" y="492877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4" name="Circle"/>
          <p:cNvSpPr/>
          <p:nvPr/>
        </p:nvSpPr>
        <p:spPr>
          <a:xfrm>
            <a:off x="1922822" y="506651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11" y="4970024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02" y="4022510"/>
            <a:ext cx="763173" cy="380060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intensities along the line"/>
          <p:cNvSpPr txBox="1"/>
          <p:nvPr/>
        </p:nvSpPr>
        <p:spPr>
          <a:xfrm>
            <a:off x="7017455" y="3341508"/>
            <a:ext cx="2419843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intensities along the line</a:t>
            </a:r>
          </a:p>
        </p:txBody>
      </p:sp>
      <p:sp>
        <p:nvSpPr>
          <p:cNvPr id="648" name="plot of image gradients"/>
          <p:cNvSpPr txBox="1"/>
          <p:nvPr/>
        </p:nvSpPr>
        <p:spPr>
          <a:xfrm>
            <a:off x="2244286" y="6093529"/>
            <a:ext cx="229801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of image gradients</a:t>
            </a:r>
          </a:p>
        </p:txBody>
      </p:sp>
      <p:sp>
        <p:nvSpPr>
          <p:cNvPr id="649" name="Line"/>
          <p:cNvSpPr/>
          <p:nvPr/>
        </p:nvSpPr>
        <p:spPr>
          <a:xfrm>
            <a:off x="8617177" y="4022074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50" name="Line"/>
          <p:cNvSpPr/>
          <p:nvPr/>
        </p:nvSpPr>
        <p:spPr>
          <a:xfrm>
            <a:off x="7305752" y="501471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51" name="Circle"/>
          <p:cNvSpPr/>
          <p:nvPr/>
        </p:nvSpPr>
        <p:spPr>
          <a:xfrm>
            <a:off x="8006733" y="493001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2" name="Circle"/>
          <p:cNvSpPr/>
          <p:nvPr/>
        </p:nvSpPr>
        <p:spPr>
          <a:xfrm>
            <a:off x="8743315" y="505862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3" name="Circle"/>
          <p:cNvSpPr/>
          <p:nvPr/>
        </p:nvSpPr>
        <p:spPr>
          <a:xfrm>
            <a:off x="8897618" y="508698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4" name="Circle"/>
          <p:cNvSpPr/>
          <p:nvPr/>
        </p:nvSpPr>
        <p:spPr>
          <a:xfrm>
            <a:off x="8743315" y="501021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5" name="Circle"/>
          <p:cNvSpPr/>
          <p:nvPr/>
        </p:nvSpPr>
        <p:spPr>
          <a:xfrm>
            <a:off x="8508159" y="504308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6" name="Circle"/>
          <p:cNvSpPr/>
          <p:nvPr/>
        </p:nvSpPr>
        <p:spPr>
          <a:xfrm>
            <a:off x="8701017" y="517134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7" name="Circle"/>
          <p:cNvSpPr/>
          <p:nvPr/>
        </p:nvSpPr>
        <p:spPr>
          <a:xfrm>
            <a:off x="7862192" y="491755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8" name="Circle"/>
          <p:cNvSpPr/>
          <p:nvPr/>
        </p:nvSpPr>
        <p:spPr>
          <a:xfrm>
            <a:off x="8880822" y="496555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9" name="Circle"/>
          <p:cNvSpPr/>
          <p:nvPr/>
        </p:nvSpPr>
        <p:spPr>
          <a:xfrm>
            <a:off x="8903393" y="488734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0" name="Circle"/>
          <p:cNvSpPr/>
          <p:nvPr/>
        </p:nvSpPr>
        <p:spPr>
          <a:xfrm>
            <a:off x="8701017" y="494023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1" name="Circle"/>
          <p:cNvSpPr/>
          <p:nvPr/>
        </p:nvSpPr>
        <p:spPr>
          <a:xfrm>
            <a:off x="8006733" y="503673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2" name="Circle"/>
          <p:cNvSpPr/>
          <p:nvPr/>
        </p:nvSpPr>
        <p:spPr>
          <a:xfrm>
            <a:off x="8803678" y="497090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3" name="Circle"/>
          <p:cNvSpPr/>
          <p:nvPr/>
        </p:nvSpPr>
        <p:spPr>
          <a:xfrm>
            <a:off x="8321799" y="49435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4" name="Circle"/>
          <p:cNvSpPr/>
          <p:nvPr/>
        </p:nvSpPr>
        <p:spPr>
          <a:xfrm>
            <a:off x="8119208" y="49165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5" name="Circle"/>
          <p:cNvSpPr/>
          <p:nvPr/>
        </p:nvSpPr>
        <p:spPr>
          <a:xfrm>
            <a:off x="8820996" y="492315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6" name="Circle"/>
          <p:cNvSpPr/>
          <p:nvPr/>
        </p:nvSpPr>
        <p:spPr>
          <a:xfrm>
            <a:off x="7852151" y="506089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065" y="4964400"/>
            <a:ext cx="712579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656" y="4016886"/>
            <a:ext cx="763173" cy="380060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data is centered…"/>
          <p:cNvSpPr txBox="1"/>
          <p:nvPr/>
        </p:nvSpPr>
        <p:spPr>
          <a:xfrm>
            <a:off x="7440519" y="5962724"/>
            <a:ext cx="2365341" cy="60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 sz="2000"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data is centered</a:t>
            </a:r>
          </a:p>
          <a:p>
            <a:pPr algn="ctr" defTabSz="488975" hangingPunct="0">
              <a:defRPr sz="2000"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(‘DC’ offset is removed)</a:t>
            </a:r>
          </a:p>
        </p:txBody>
      </p:sp>
      <p:sp>
        <p:nvSpPr>
          <p:cNvPr id="670" name="Arrow"/>
          <p:cNvSpPr/>
          <p:nvPr/>
        </p:nvSpPr>
        <p:spPr>
          <a:xfrm>
            <a:off x="5463861" y="4863800"/>
            <a:ext cx="1179983" cy="392913"/>
          </a:xfrm>
          <a:prstGeom prst="rightArrow">
            <a:avLst>
              <a:gd name="adj1" fmla="val 65939"/>
              <a:gd name="adj2" fmla="val 63112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671" name="subtract mean"/>
          <p:cNvSpPr txBox="1"/>
          <p:nvPr/>
        </p:nvSpPr>
        <p:spPr>
          <a:xfrm>
            <a:off x="5274268" y="4477256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subtract mean</a:t>
            </a:r>
          </a:p>
        </p:txBody>
      </p:sp>
      <p:sp>
        <p:nvSpPr>
          <p:cNvPr id="59" name="2. Subtract the mean from each image gradient"/>
          <p:cNvSpPr txBox="1"/>
          <p:nvPr/>
        </p:nvSpPr>
        <p:spPr>
          <a:xfrm>
            <a:off x="2311686" y="483412"/>
            <a:ext cx="8116915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2. Subtract the mean from each image gradient</a:t>
            </a:r>
          </a:p>
        </p:txBody>
      </p:sp>
      <p:sp>
        <p:nvSpPr>
          <p:cNvPr id="60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  <p:sp>
        <p:nvSpPr>
          <p:cNvPr id="61" name="constant intensity gradient">
            <a:extLst>
              <a:ext uri="{FF2B5EF4-FFF2-40B4-BE49-F238E27FC236}">
                <a16:creationId xmlns:a16="http://schemas.microsoft.com/office/drawing/2014/main" id="{97D5D404-497F-4CE0-9EF4-C1C97BB825AA}"/>
              </a:ext>
            </a:extLst>
          </p:cNvPr>
          <p:cNvSpPr txBox="1"/>
          <p:nvPr/>
        </p:nvSpPr>
        <p:spPr>
          <a:xfrm>
            <a:off x="203200" y="1902746"/>
            <a:ext cx="2619601" cy="60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 dirty="0">
                <a:solidFill>
                  <a:srgbClr val="000000"/>
                </a:solidFill>
                <a:latin typeface="Helvetica Light"/>
                <a:sym typeface="Helvetica Light"/>
              </a:rPr>
              <a:t>constant intensity gradient</a:t>
            </a:r>
            <a:endParaRPr lang="en-US" sz="1700" kern="0" dirty="0">
              <a:solidFill>
                <a:srgbClr val="000000"/>
              </a:solidFill>
              <a:latin typeface="Helvetica Light"/>
              <a:sym typeface="Helvetica Light"/>
            </a:endParaRPr>
          </a:p>
          <a:p>
            <a:pPr algn="ctr" defTabSz="488975" hangingPunct="0">
              <a:defRPr/>
            </a:pPr>
            <a:r>
              <a:rPr lang="en-US" sz="1700" kern="0" dirty="0">
                <a:solidFill>
                  <a:srgbClr val="000000"/>
                </a:solidFill>
                <a:latin typeface="Helvetica Light"/>
                <a:sym typeface="Helvetica Light"/>
              </a:rPr>
              <a:t>(instead of patch- 1D line)</a:t>
            </a:r>
            <a:endParaRPr sz="1700" kern="0" dirty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89129537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3. Compute the covariance matrix"/>
          <p:cNvSpPr txBox="1"/>
          <p:nvPr/>
        </p:nvSpPr>
        <p:spPr>
          <a:xfrm>
            <a:off x="3497591" y="639746"/>
            <a:ext cx="5831033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3. Compute the covariance matrix</a:t>
            </a:r>
          </a:p>
        </p:txBody>
      </p:sp>
      <p:sp>
        <p:nvSpPr>
          <p:cNvPr id="35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33CDFFC9-0AE8-4280-AABD-D6304D7821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r>
                  <a:rPr lang="en-US" dirty="0"/>
                  <a:t>As you know:</a:t>
                </a:r>
              </a:p>
              <a:p>
                <a:pPr lvl="1"/>
                <a:r>
                  <a:rPr lang="en-US" b="1" dirty="0"/>
                  <a:t>Covariance</a:t>
                </a:r>
                <a:r>
                  <a:rPr lang="en-US" dirty="0"/>
                  <a:t> of two random variables: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b="1" dirty="0"/>
                  <a:t>Covariance matrix </a:t>
                </a:r>
                <a:r>
                  <a:rPr lang="en-US" dirty="0"/>
                  <a:t>(also known as </a:t>
                </a:r>
                <a:r>
                  <a:rPr lang="en-US" b="1" dirty="0"/>
                  <a:t>second moment matrix</a:t>
                </a:r>
                <a:r>
                  <a:rPr lang="en-US" dirty="0"/>
                  <a:t>) of two random vectors: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our case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𝑿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𝑿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 </m:t>
                    </m:r>
                  </m:oMath>
                </a14:m>
                <a:r>
                  <a:rPr lang="en-US" dirty="0"/>
                  <a:t>due to step 2.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DFFC9-0AE8-4280-AABD-D6304D782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  <a:blipFill rotWithShape="1">
                <a:blip r:embed="rId3"/>
                <a:stretch>
                  <a:fillRect l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s://latex.codecogs.com/gif.latex?%5Cdpi%7B300%7D%20%5Cbegin%7Balign%7D%20%5Coperatorname%7BCov%7D%28X%2CY%29%20%26%3D%20%5Coperatorname%7BE%7D%5Cleft%5B%28X%20-%20%5Coperatorname%7BE%7D%5BX%5D%29%28Y%20-%20%5Coperatorname%7BE%7D%5BY%5D%29%5Cright%5D%20%5Cnonumber%5C%5C%20%26%3D%20%5Coperatorname%7BE%7D%5Cleft%5BXY%20-X%5Coperatorname%7BE%7D%5BY%5D%20-Y%5Coperatorname%7BE%7D%5BX%5D%20&amp;plus;%20%5Coperatorname%7BE%7D%5BX%5D%5Coperatorname%7BE%7D%5BY%5D%5Cright%5D%20%5Cnonumber%5C%5C%20%26%3D%20%5Coperatorname%7BE%7D%5Cleft%5BXY%5Cright%5D%20-%202%5Coperatorname%7BE%7D%5BX%5D%5Coperatorname%7BE%7D%5BY%5D%20&amp;plus;%20%5Coperatorname%7BE%7D%5BX%5D%5Coperatorname%7BE%7D%5BY%5D%20%5Cnonumber%5C%5C%20%26%3D%20%5Coperatorname%7BE%7D%5Cleft%5BXY%5Cright%5D%20-%5Coperatorname%7BE%7D%5BX%5D%5Coperatorname%7BE%7D%5BY%5D%20%5Cnonumber%20%5Cend%7Balign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34" y="2342984"/>
            <a:ext cx="5788550" cy="136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atex.codecogs.com/gif.latex?%5Cdpi%7B300%7D%20%5Coperatorname%7BK%7D_%7B%5Cmathbf%7BX%7D%5Cmathbf%7BX%7D%7D%20%3D%20%5Coperatorname%7Bcov%7D%5B%5Cmathbf%7BX%7D%2C%5Cmathbf%7BX%7D%5D%20%3D%20%5Coperatorname%7BE%7D%5B%28%5Cmathbf%7BX%7D-%5Cmathbf%7B%5Cmu_X%7D%29%28%5Cmathbf%7BX%7D-%5Cmathbf%7B%5Cmu_X%7D%29%5E%7B%5Crm%20T%7D%5D%3D%20%5Coperatorname%7BE%7D%5B%5Cmathbf%7BX%7D%20%5Cmathbf%7BX%7D%5ET%5D%20-%20%5Cmathbf%7B%5Cmu_X%7D%5Cmathbf%7B%5Cmu_X%7D%5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97" y="4647179"/>
            <a:ext cx="8254227" cy="33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436217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3. Compute the covariance matrix"/>
          <p:cNvSpPr txBox="1"/>
          <p:nvPr/>
        </p:nvSpPr>
        <p:spPr>
          <a:xfrm>
            <a:off x="3497591" y="639746"/>
            <a:ext cx="5831033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3. Compute the covariance matrix</a:t>
            </a:r>
          </a:p>
        </p:txBody>
      </p:sp>
      <p:pic>
        <p:nvPicPr>
          <p:cNvPr id="679" name="Image" descr="Image"/>
          <p:cNvPicPr>
            <a:picLocks noChangeAspect="1"/>
          </p:cNvPicPr>
          <p:nvPr/>
        </p:nvPicPr>
        <p:blipFill>
          <a:blip r:embed="rId2"/>
          <a:srcRect r="51453"/>
          <a:stretch>
            <a:fillRect/>
          </a:stretch>
        </p:blipFill>
        <p:spPr>
          <a:xfrm>
            <a:off x="3818399" y="1798675"/>
            <a:ext cx="5328962" cy="1500867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Rectangle"/>
          <p:cNvSpPr/>
          <p:nvPr/>
        </p:nvSpPr>
        <p:spPr>
          <a:xfrm>
            <a:off x="5691878" y="4362467"/>
            <a:ext cx="1334993" cy="968524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685" name="Group"/>
          <p:cNvGrpSpPr/>
          <p:nvPr/>
        </p:nvGrpSpPr>
        <p:grpSpPr>
          <a:xfrm>
            <a:off x="5709836" y="4552014"/>
            <a:ext cx="1299078" cy="592875"/>
            <a:chOff x="0" y="0"/>
            <a:chExt cx="1385682" cy="843199"/>
          </a:xfrm>
        </p:grpSpPr>
        <p:sp>
          <p:nvSpPr>
            <p:cNvPr id="681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2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3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4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690" name="Group"/>
          <p:cNvGrpSpPr/>
          <p:nvPr/>
        </p:nvGrpSpPr>
        <p:grpSpPr>
          <a:xfrm rot="5400000">
            <a:off x="5872221" y="4451479"/>
            <a:ext cx="974308" cy="790500"/>
            <a:chOff x="0" y="0"/>
            <a:chExt cx="1385682" cy="843199"/>
          </a:xfrm>
        </p:grpSpPr>
        <p:sp>
          <p:nvSpPr>
            <p:cNvPr id="686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7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8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9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691" name="Rectangle"/>
          <p:cNvSpPr/>
          <p:nvPr/>
        </p:nvSpPr>
        <p:spPr>
          <a:xfrm>
            <a:off x="8573192" y="4360044"/>
            <a:ext cx="1334993" cy="968525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696" name="Group"/>
          <p:cNvGrpSpPr/>
          <p:nvPr/>
        </p:nvGrpSpPr>
        <p:grpSpPr>
          <a:xfrm>
            <a:off x="8591148" y="4549591"/>
            <a:ext cx="1299079" cy="592875"/>
            <a:chOff x="0" y="0"/>
            <a:chExt cx="1385682" cy="843199"/>
          </a:xfrm>
        </p:grpSpPr>
        <p:sp>
          <p:nvSpPr>
            <p:cNvPr id="692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3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4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5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701" name="Group"/>
          <p:cNvGrpSpPr/>
          <p:nvPr/>
        </p:nvGrpSpPr>
        <p:grpSpPr>
          <a:xfrm rot="5400000">
            <a:off x="8753533" y="4449056"/>
            <a:ext cx="974309" cy="790500"/>
            <a:chOff x="0" y="0"/>
            <a:chExt cx="1385682" cy="843199"/>
          </a:xfrm>
        </p:grpSpPr>
        <p:sp>
          <p:nvSpPr>
            <p:cNvPr id="697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8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9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700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pic>
        <p:nvPicPr>
          <p:cNvPr id="70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131" y="3859049"/>
            <a:ext cx="914486" cy="415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444" y="3857120"/>
            <a:ext cx="914486" cy="455415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array of x gradients"/>
          <p:cNvSpPr txBox="1"/>
          <p:nvPr/>
        </p:nvSpPr>
        <p:spPr>
          <a:xfrm>
            <a:off x="5606068" y="5351672"/>
            <a:ext cx="1733757" cy="31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1800"/>
            </a:lvl1pPr>
          </a:lstStyle>
          <a:p>
            <a:pPr algn="ctr" defTabSz="488975" hangingPunct="0">
              <a:defRPr/>
            </a:pPr>
            <a:r>
              <a:rPr sz="1500" kern="0">
                <a:solidFill>
                  <a:srgbClr val="000000"/>
                </a:solidFill>
                <a:latin typeface="Helvetica Light"/>
                <a:sym typeface="Helvetica Light"/>
              </a:rPr>
              <a:t>array of x gradients</a:t>
            </a:r>
          </a:p>
        </p:txBody>
      </p:sp>
      <p:sp>
        <p:nvSpPr>
          <p:cNvPr id="705" name="array of y gradients"/>
          <p:cNvSpPr txBox="1"/>
          <p:nvPr/>
        </p:nvSpPr>
        <p:spPr>
          <a:xfrm>
            <a:off x="8373809" y="5351672"/>
            <a:ext cx="1733757" cy="31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1800"/>
            </a:lvl1pPr>
          </a:lstStyle>
          <a:p>
            <a:pPr algn="ctr" defTabSz="488975" hangingPunct="0">
              <a:defRPr/>
            </a:pPr>
            <a:r>
              <a:rPr sz="1500" kern="0">
                <a:solidFill>
                  <a:srgbClr val="000000"/>
                </a:solidFill>
                <a:latin typeface="Helvetica Light"/>
                <a:sym typeface="Helvetica Light"/>
              </a:rPr>
              <a:t>array of y gradients</a:t>
            </a:r>
          </a:p>
        </p:txBody>
      </p:sp>
      <p:sp>
        <p:nvSpPr>
          <p:cNvPr id="706" name=".*"/>
          <p:cNvSpPr txBox="1"/>
          <p:nvPr/>
        </p:nvSpPr>
        <p:spPr>
          <a:xfrm>
            <a:off x="7505942" y="4463721"/>
            <a:ext cx="513872" cy="85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6000"/>
            </a:lvl1pPr>
          </a:lstStyle>
          <a:p>
            <a:pPr algn="ctr" defTabSz="488975" hangingPunct="0">
              <a:defRPr/>
            </a:pPr>
            <a:r>
              <a:rPr sz="5000" kern="0" dirty="0">
                <a:solidFill>
                  <a:srgbClr val="000000"/>
                </a:solidFill>
                <a:latin typeface="Helvetica Light"/>
                <a:sym typeface="Helvetica Light"/>
              </a:rPr>
              <a:t>.*</a:t>
            </a:r>
          </a:p>
        </p:txBody>
      </p:sp>
      <p:sp>
        <p:nvSpPr>
          <p:cNvPr id="707" name="=sum("/>
          <p:cNvSpPr txBox="1"/>
          <p:nvPr/>
        </p:nvSpPr>
        <p:spPr>
          <a:xfrm>
            <a:off x="3537568" y="4416651"/>
            <a:ext cx="1884440" cy="85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6000"/>
            </a:lvl1pPr>
          </a:lstStyle>
          <a:p>
            <a:pPr algn="ctr" defTabSz="488975" hangingPunct="0">
              <a:defRPr/>
            </a:pPr>
            <a:r>
              <a:rPr sz="5000" kern="0">
                <a:solidFill>
                  <a:srgbClr val="000000"/>
                </a:solidFill>
                <a:latin typeface="Helvetica Light"/>
                <a:sym typeface="Helvetica Light"/>
              </a:rPr>
              <a:t>=sum(</a:t>
            </a:r>
          </a:p>
        </p:txBody>
      </p:sp>
      <p:sp>
        <p:nvSpPr>
          <p:cNvPr id="708" name=")"/>
          <p:cNvSpPr txBox="1"/>
          <p:nvPr/>
        </p:nvSpPr>
        <p:spPr>
          <a:xfrm>
            <a:off x="10223847" y="4416651"/>
            <a:ext cx="299069" cy="85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6000"/>
            </a:lvl1pPr>
          </a:lstStyle>
          <a:p>
            <a:pPr algn="ctr" defTabSz="488975" hangingPunct="0">
              <a:defRPr/>
            </a:pPr>
            <a:r>
              <a:rPr sz="5000" kern="0">
                <a:solidFill>
                  <a:srgbClr val="000000"/>
                </a:solidFill>
                <a:latin typeface="Helvetica Light"/>
                <a:sym typeface="Helvetica Light"/>
              </a:rPr>
              <a:t>)</a:t>
            </a:r>
          </a:p>
        </p:txBody>
      </p:sp>
      <p:pic>
        <p:nvPicPr>
          <p:cNvPr id="709" name="Image" descr="Image"/>
          <p:cNvPicPr>
            <a:picLocks noChangeAspect="1"/>
          </p:cNvPicPr>
          <p:nvPr/>
        </p:nvPicPr>
        <p:blipFill>
          <a:blip r:embed="rId2"/>
          <a:srcRect l="24950" r="54504" b="49478"/>
          <a:stretch>
            <a:fillRect/>
          </a:stretch>
        </p:blipFill>
        <p:spPr>
          <a:xfrm>
            <a:off x="1646097" y="4733367"/>
            <a:ext cx="1935667" cy="650824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1307963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E(u,v) = \sum_{(x,y) \in W} {[I(x+u, y+v) - I(x,y)]}^2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101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\approx I(x,y) +  \frac{\partial I}{\partial x} u + \frac{\partial I}{\partial y}v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357"/>
  <p:tag name="PICTUREFILESIZE" val="3966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= I(x,y) +  \frac{\partial I}{\partial x} u + \frac{\partial I}{\partial y}v + \mbox{higher order terms}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529"/>
  <p:tag name="PICTUREFILESIZE" val="58849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I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297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4297</TotalTime>
  <Words>3899</Words>
  <Application>Microsoft Office PowerPoint</Application>
  <PresentationFormat>Widescreen</PresentationFormat>
  <Paragraphs>641</Paragraphs>
  <Slides>94</Slides>
  <Notes>17</Notes>
  <HiddenSlides>9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94</vt:i4>
      </vt:variant>
    </vt:vector>
  </HeadingPairs>
  <TitlesOfParts>
    <vt:vector size="103" baseType="lpstr">
      <vt:lpstr>Arial</vt:lpstr>
      <vt:lpstr>Calibri</vt:lpstr>
      <vt:lpstr>Cambria Math</vt:lpstr>
      <vt:lpstr>Helvetica</vt:lpstr>
      <vt:lpstr>Helvetica Light</vt:lpstr>
      <vt:lpstr>Times New Roman</vt:lpstr>
      <vt:lpstr>class_layout</vt:lpstr>
      <vt:lpstr>CorelPhotoPaint.Image.8</vt:lpstr>
      <vt:lpstr>Equation</vt:lpstr>
      <vt:lpstr>Features</vt:lpstr>
      <vt:lpstr>References</vt:lpstr>
      <vt:lpstr>contents</vt:lpstr>
      <vt:lpstr>What is a feature?</vt:lpstr>
      <vt:lpstr>What can we do with features?</vt:lpstr>
      <vt:lpstr>Local features: main components</vt:lpstr>
      <vt:lpstr>Properties of SIFT</vt:lpstr>
      <vt:lpstr>SIFT example</vt:lpstr>
      <vt:lpstr>contents</vt:lpstr>
      <vt:lpstr>Advantages of local keypoints</vt:lpstr>
      <vt:lpstr>keypoints</vt:lpstr>
      <vt:lpstr>contents</vt:lpstr>
      <vt:lpstr>Blob detection</vt:lpstr>
      <vt:lpstr>Blob detection</vt:lpstr>
      <vt:lpstr>Blob detection</vt:lpstr>
      <vt:lpstr>PowerPoint Presentation</vt:lpstr>
      <vt:lpstr>Blob detection- normalized LoG</vt:lpstr>
      <vt:lpstr>Blob detection- normalized LoG</vt:lpstr>
      <vt:lpstr>Blob detection- normalized LoG</vt:lpstr>
      <vt:lpstr>Blob detection- normalized 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Normalized LoG – optimal scale</vt:lpstr>
      <vt:lpstr>Normalized LoG – optimal scale</vt:lpstr>
      <vt:lpstr>Normalized LoG – optimal scale</vt:lpstr>
      <vt:lpstr>As seen in class- edges: DoG</vt:lpstr>
      <vt:lpstr>PowerPoint Presentation</vt:lpstr>
      <vt:lpstr>Blob detection algorithm</vt:lpstr>
      <vt:lpstr>PowerPoint Presentation</vt:lpstr>
      <vt:lpstr>Improved LoG blob detector</vt:lpstr>
      <vt:lpstr>Blob detection: summary</vt:lpstr>
      <vt:lpstr>contents</vt:lpstr>
      <vt:lpstr>keypoints</vt:lpstr>
      <vt:lpstr>Harris corner detection</vt:lpstr>
      <vt:lpstr>Local measures of uniqueness</vt:lpstr>
      <vt:lpstr>Local measures of uniqueness</vt:lpstr>
      <vt:lpstr>Harris corner detection</vt:lpstr>
      <vt:lpstr>Harris corner detection</vt:lpstr>
      <vt:lpstr>Harris corner detection</vt:lpstr>
      <vt:lpstr>Harris corner detection</vt:lpstr>
      <vt:lpstr>PowerPoint Presentation</vt:lpstr>
      <vt:lpstr>Harris corner detection</vt:lpstr>
      <vt:lpstr>Harris corner detection</vt:lpstr>
      <vt:lpstr>Harris corner detection</vt:lpstr>
      <vt:lpstr>Interpreting the eigenvalues</vt:lpstr>
      <vt:lpstr>Interpreting the eigenvalues</vt:lpstr>
      <vt:lpstr>Interpreting the eigenvalues</vt:lpstr>
      <vt:lpstr>Harris corner detection</vt:lpstr>
      <vt:lpstr>Harris detector example</vt:lpstr>
      <vt:lpstr>f value (red high, blue low)</vt:lpstr>
      <vt:lpstr>Threshold (f &gt; value) </vt:lpstr>
      <vt:lpstr>Find local maxima of f</vt:lpstr>
      <vt:lpstr>Harris features (in red)</vt:lpstr>
      <vt:lpstr>Weighting the derivatives</vt:lpstr>
      <vt:lpstr>Harris corner detector- rotation and translation</vt:lpstr>
      <vt:lpstr>Harris corner detector- intensity</vt:lpstr>
      <vt:lpstr>The Harris corner detector is not invariant to scale</vt:lpstr>
      <vt:lpstr>contents</vt:lpstr>
      <vt:lpstr>SIFT keypoint detection</vt:lpstr>
      <vt:lpstr>contents</vt:lpstr>
      <vt:lpstr>Template matching- SSD, ZNCC</vt:lpstr>
      <vt:lpstr>contents</vt:lpstr>
      <vt:lpstr>HOG- Histogram of Oriented Gradients</vt:lpstr>
      <vt:lpstr>PowerPoint Presentation</vt:lpstr>
      <vt:lpstr>contents</vt:lpstr>
      <vt:lpstr>HOG variation as SIFT keypoint descriptor</vt:lpstr>
      <vt:lpstr>HOG variation as SIFT keypoint descriptor</vt:lpstr>
      <vt:lpstr>HOG variation as SIFT keypoint descriptor</vt:lpstr>
      <vt:lpstr>HOG variation as SIFT keypoint descriptor</vt:lpstr>
      <vt:lpstr>contents</vt:lpstr>
      <vt:lpstr>SIFT Feature matching</vt:lpstr>
      <vt:lpstr>SIFT Feature matching</vt:lpstr>
      <vt:lpstr>SIFT Feature matching</vt:lpstr>
      <vt:lpstr>What haven’t been covered about SIFT</vt:lpstr>
      <vt:lpstr>contents</vt:lpstr>
      <vt:lpstr>Panoramas</vt:lpstr>
      <vt:lpstr>Panoramas</vt:lpstr>
      <vt:lpstr>Panoramas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Features</dc:title>
  <dc:creator> </dc:creator>
  <cp:lastModifiedBy> </cp:lastModifiedBy>
  <cp:revision>120</cp:revision>
  <dcterms:created xsi:type="dcterms:W3CDTF">2019-11-08T16:12:10Z</dcterms:created>
  <dcterms:modified xsi:type="dcterms:W3CDTF">2020-02-22T11:28:03Z</dcterms:modified>
</cp:coreProperties>
</file>